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23"/>
  </p:notesMasterIdLst>
  <p:sldIdLst>
    <p:sldId id="256" r:id="rId5"/>
    <p:sldId id="363" r:id="rId6"/>
    <p:sldId id="257" r:id="rId7"/>
    <p:sldId id="262" r:id="rId8"/>
    <p:sldId id="263" r:id="rId9"/>
    <p:sldId id="259" r:id="rId10"/>
    <p:sldId id="261" r:id="rId11"/>
    <p:sldId id="260" r:id="rId12"/>
    <p:sldId id="264" r:id="rId13"/>
    <p:sldId id="265" r:id="rId14"/>
    <p:sldId id="271" r:id="rId15"/>
    <p:sldId id="272" r:id="rId16"/>
    <p:sldId id="266" r:id="rId17"/>
    <p:sldId id="267" r:id="rId18"/>
    <p:sldId id="269" r:id="rId19"/>
    <p:sldId id="274" r:id="rId20"/>
    <p:sldId id="270"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B27D7-C059-48D0-ADC1-FD479CE9019A}" type="datetimeFigureOut">
              <a:rPr lang="en-US" smtClean="0"/>
              <a:t>4/13/2020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FB4CD-670C-4F91-8E40-DDF404E5D187}" type="slidenum">
              <a:rPr lang="en-US" smtClean="0"/>
              <a:t>‹#›</a:t>
            </a:fld>
            <a:endParaRPr lang="en-US" dirty="0"/>
          </a:p>
        </p:txBody>
      </p:sp>
    </p:spTree>
    <p:extLst>
      <p:ext uri="{BB962C8B-B14F-4D97-AF65-F5344CB8AC3E}">
        <p14:creationId xmlns:p14="http://schemas.microsoft.com/office/powerpoint/2010/main" val="3995152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that we are addressing the upper and middle river, the transition between the two is around the Clarks Fork of the Yellowstone River. The five segments will be discussed later in the presentation.  If anyone asks - each segment ends immediately upstream of the major tributary dividing it from the downstream segment.</a:t>
            </a:r>
          </a:p>
        </p:txBody>
      </p:sp>
      <p:sp>
        <p:nvSpPr>
          <p:cNvPr id="4" name="Slide Number Placeholder 3"/>
          <p:cNvSpPr>
            <a:spLocks noGrp="1"/>
          </p:cNvSpPr>
          <p:nvPr>
            <p:ph type="sldNum" sz="quarter" idx="10"/>
          </p:nvPr>
        </p:nvSpPr>
        <p:spPr/>
        <p:txBody>
          <a:bodyPr/>
          <a:lstStyle/>
          <a:p>
            <a:fld id="{F8972C86-09FF-4A2D-8B82-DA4D63B24DB6}" type="slidenum">
              <a:rPr lang="en-US" smtClean="0"/>
              <a:t>2</a:t>
            </a:fld>
            <a:endParaRPr lang="en-US" dirty="0"/>
          </a:p>
        </p:txBody>
      </p:sp>
    </p:spTree>
    <p:extLst>
      <p:ext uri="{BB962C8B-B14F-4D97-AF65-F5344CB8AC3E}">
        <p14:creationId xmlns:p14="http://schemas.microsoft.com/office/powerpoint/2010/main" val="82764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2656611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248373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141781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38421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391543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49218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992159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66662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17540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30765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1131778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348765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3645308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811323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2721950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1975312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3C2385-B55E-4934-BBA4-57CB3757001D}" type="datetimeFigureOut">
              <a:rPr lang="en-US" smtClean="0"/>
              <a:t>4/13/2020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0B228C-F098-46EF-AB24-14AF61D8A4D0}" type="slidenum">
              <a:rPr lang="en-US" smtClean="0"/>
              <a:t>‹#›</a:t>
            </a:fld>
            <a:endParaRPr lang="en-US" dirty="0"/>
          </a:p>
        </p:txBody>
      </p:sp>
    </p:spTree>
    <p:extLst>
      <p:ext uri="{BB962C8B-B14F-4D97-AF65-F5344CB8AC3E}">
        <p14:creationId xmlns:p14="http://schemas.microsoft.com/office/powerpoint/2010/main" val="70744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3C2385-B55E-4934-BBA4-57CB3757001D}" type="datetimeFigureOut">
              <a:rPr lang="en-US" smtClean="0"/>
              <a:t>4/13/2020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0B228C-F098-46EF-AB24-14AF61D8A4D0}" type="slidenum">
              <a:rPr lang="en-US" smtClean="0"/>
              <a:t>‹#›</a:t>
            </a:fld>
            <a:endParaRPr lang="en-US" dirty="0"/>
          </a:p>
        </p:txBody>
      </p:sp>
    </p:spTree>
    <p:extLst>
      <p:ext uri="{BB962C8B-B14F-4D97-AF65-F5344CB8AC3E}">
        <p14:creationId xmlns:p14="http://schemas.microsoft.com/office/powerpoint/2010/main" val="15129488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2.png"/><Relationship Id="rId7" Type="http://schemas.openxmlformats.org/officeDocument/2006/relationships/image" Target="../media/image17.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7190-D193-4E16-99FB-492B24CAE6BD}"/>
              </a:ext>
            </a:extLst>
          </p:cNvPr>
          <p:cNvSpPr>
            <a:spLocks noGrp="1"/>
          </p:cNvSpPr>
          <p:nvPr>
            <p:ph type="ctrTitle"/>
          </p:nvPr>
        </p:nvSpPr>
        <p:spPr>
          <a:xfrm>
            <a:off x="1154955" y="99419"/>
            <a:ext cx="8825658" cy="3329581"/>
          </a:xfrm>
        </p:spPr>
        <p:txBody>
          <a:bodyPr/>
          <a:lstStyle/>
          <a:p>
            <a:r>
              <a:rPr lang="en-US" sz="3600" b="1" dirty="0">
                <a:effectLst>
                  <a:outerShdw blurRad="38100" dist="38100" dir="2700000" algn="tl">
                    <a:srgbClr val="000000">
                      <a:alpha val="43137"/>
                    </a:srgbClr>
                  </a:outerShdw>
                </a:effectLst>
              </a:rPr>
              <a:t>Establishing Nonanthropogenic Arsenic Standards for the Yellowstone River that Best Protect Human Health</a:t>
            </a:r>
          </a:p>
        </p:txBody>
      </p:sp>
      <p:sp>
        <p:nvSpPr>
          <p:cNvPr id="3" name="Subtitle 2">
            <a:extLst>
              <a:ext uri="{FF2B5EF4-FFF2-40B4-BE49-F238E27FC236}">
                <a16:creationId xmlns:a16="http://schemas.microsoft.com/office/drawing/2014/main" id="{2DDC236C-7825-4B0E-A7CA-6B0DE563638C}"/>
              </a:ext>
            </a:extLst>
          </p:cNvPr>
          <p:cNvSpPr>
            <a:spLocks noGrp="1"/>
          </p:cNvSpPr>
          <p:nvPr>
            <p:ph type="subTitle" idx="1"/>
          </p:nvPr>
        </p:nvSpPr>
        <p:spPr>
          <a:xfrm>
            <a:off x="1154955" y="4395656"/>
            <a:ext cx="8825658" cy="1924595"/>
          </a:xfrm>
        </p:spPr>
        <p:txBody>
          <a:bodyPr>
            <a:normAutofit fontScale="77500" lnSpcReduction="20000"/>
          </a:bodyPr>
          <a:lstStyle/>
          <a:p>
            <a:r>
              <a:rPr lang="en-US" b="1" dirty="0">
                <a:effectLst>
                  <a:outerShdw blurRad="38100" dist="38100" dir="2700000" algn="tl">
                    <a:srgbClr val="000000">
                      <a:alpha val="43137"/>
                    </a:srgbClr>
                  </a:outerShdw>
                </a:effectLst>
              </a:rPr>
              <a:t>Michael Suplee, Ph.D.</a:t>
            </a:r>
          </a:p>
          <a:p>
            <a:r>
              <a:rPr lang="en-US" b="1" dirty="0">
                <a:effectLst>
                  <a:outerShdw blurRad="38100" dist="38100" dir="2700000" algn="tl">
                    <a:srgbClr val="000000">
                      <a:alpha val="43137"/>
                    </a:srgbClr>
                  </a:outerShdw>
                </a:effectLst>
              </a:rPr>
              <a:t>Water Quality standards &amp; Modeling section</a:t>
            </a:r>
          </a:p>
          <a:p>
            <a:r>
              <a:rPr lang="en-US" b="1" dirty="0">
                <a:effectLst>
                  <a:outerShdw blurRad="38100" dist="38100" dir="2700000" algn="tl">
                    <a:srgbClr val="000000">
                      <a:alpha val="43137"/>
                    </a:srgbClr>
                  </a:outerShdw>
                </a:effectLst>
              </a:rPr>
              <a:t>Montana Department of Environmental Quality</a:t>
            </a:r>
          </a:p>
          <a:p>
            <a:endParaRPr lang="en-US" b="1" dirty="0">
              <a:effectLst>
                <a:outerShdw blurRad="38100" dist="38100" dir="2700000" algn="tl">
                  <a:srgbClr val="000000">
                    <a:alpha val="43137"/>
                  </a:srgbClr>
                </a:outerShdw>
              </a:effectLst>
            </a:endParaRPr>
          </a:p>
          <a:p>
            <a:r>
              <a:rPr lang="en-US" b="1" dirty="0">
                <a:solidFill>
                  <a:schemeClr val="accent1">
                    <a:lumMod val="75000"/>
                  </a:schemeClr>
                </a:solidFill>
                <a:effectLst>
                  <a:outerShdw blurRad="38100" dist="38100" dir="2700000" algn="tl">
                    <a:srgbClr val="000000">
                      <a:alpha val="43137"/>
                    </a:srgbClr>
                  </a:outerShdw>
                </a:effectLst>
              </a:rPr>
              <a:t>January 10, 2020</a:t>
            </a:r>
          </a:p>
          <a:p>
            <a:r>
              <a:rPr lang="en-US" b="1" dirty="0">
                <a:solidFill>
                  <a:schemeClr val="accent1">
                    <a:lumMod val="75000"/>
                  </a:schemeClr>
                </a:solidFill>
                <a:effectLst>
                  <a:outerShdw blurRad="38100" dist="38100" dir="2700000" algn="tl">
                    <a:srgbClr val="000000">
                      <a:alpha val="43137"/>
                    </a:srgbClr>
                  </a:outerShdw>
                </a:effectLst>
              </a:rPr>
              <a:t> Water Pollution Control Advisory Council meeting</a:t>
            </a:r>
          </a:p>
        </p:txBody>
      </p:sp>
      <p:pic>
        <p:nvPicPr>
          <p:cNvPr id="4" name="Picture 3">
            <a:extLst>
              <a:ext uri="{FF2B5EF4-FFF2-40B4-BE49-F238E27FC236}">
                <a16:creationId xmlns:a16="http://schemas.microsoft.com/office/drawing/2014/main" id="{1FA5F252-5F9F-4900-A7D1-58EC457DAB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380943" y="5150338"/>
            <a:ext cx="2480765" cy="1169913"/>
          </a:xfrm>
          <a:prstGeom prst="rect">
            <a:avLst/>
          </a:prstGeom>
          <a:noFill/>
          <a:ln w="9525">
            <a:noFill/>
            <a:miter lim="800000"/>
            <a:headEnd/>
            <a:tailEnd/>
          </a:ln>
        </p:spPr>
      </p:pic>
    </p:spTree>
    <p:extLst>
      <p:ext uri="{BB962C8B-B14F-4D97-AF65-F5344CB8AC3E}">
        <p14:creationId xmlns:p14="http://schemas.microsoft.com/office/powerpoint/2010/main" val="728352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9BE3AE1-3EEC-4251-8D06-1F49D269322E}"/>
              </a:ext>
            </a:extLst>
          </p:cNvPr>
          <p:cNvSpPr>
            <a:spLocks noGrp="1"/>
          </p:cNvSpPr>
          <p:nvPr>
            <p:ph type="title"/>
          </p:nvPr>
        </p:nvSpPr>
        <p:spPr>
          <a:xfrm>
            <a:off x="8200279" y="1325880"/>
            <a:ext cx="3344020" cy="3066507"/>
          </a:xfrm>
        </p:spPr>
        <p:txBody>
          <a:bodyPr vert="horz" lIns="91440" tIns="45720" rIns="91440" bIns="45720" rtlCol="0" anchor="b">
            <a:normAutofit/>
          </a:bodyPr>
          <a:lstStyle/>
          <a:p>
            <a:r>
              <a:rPr lang="en-US" sz="5400" dirty="0">
                <a:effectLst>
                  <a:outerShdw blurRad="38100" dist="38100" dir="2700000" algn="tl">
                    <a:srgbClr val="000000">
                      <a:alpha val="43137"/>
                    </a:srgbClr>
                  </a:outerShdw>
                </a:effectLst>
              </a:rPr>
              <a:t>Summary of Findings</a:t>
            </a:r>
          </a:p>
        </p:txBody>
      </p:sp>
      <p:sp>
        <p:nvSpPr>
          <p:cNvPr id="21" name="Rectangle 20">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8AB9A80-04D0-40FE-9F8B-158A65919205}"/>
              </a:ext>
            </a:extLst>
          </p:cNvPr>
          <p:cNvPicPr>
            <a:picLocks noChangeAspect="1"/>
          </p:cNvPicPr>
          <p:nvPr/>
        </p:nvPicPr>
        <p:blipFill>
          <a:blip r:embed="rId7"/>
          <a:stretch>
            <a:fillRect/>
          </a:stretch>
        </p:blipFill>
        <p:spPr>
          <a:xfrm>
            <a:off x="636915" y="1524054"/>
            <a:ext cx="6915664" cy="3979481"/>
          </a:xfrm>
          <a:prstGeom prst="rect">
            <a:avLst/>
          </a:prstGeom>
        </p:spPr>
      </p:pic>
    </p:spTree>
    <p:extLst>
      <p:ext uri="{BB962C8B-B14F-4D97-AF65-F5344CB8AC3E}">
        <p14:creationId xmlns:p14="http://schemas.microsoft.com/office/powerpoint/2010/main" val="1583256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8" name="Picture 37">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0" name="Oval 39">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2" name="Picture 41">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4" name="Picture 43">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6" name="Rectangle 45">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A20E4A6-BAB9-44B6-A083-D21926A6D8B8}"/>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400">
                <a:effectLst>
                  <a:outerShdw blurRad="38100" dist="38100" dir="2700000" algn="tl">
                    <a:srgbClr val="000000">
                      <a:alpha val="43137"/>
                    </a:srgbClr>
                  </a:outerShdw>
                </a:effectLst>
              </a:rPr>
              <a:t>Why do the Annual Standards Better Reduce Cancer Risk?</a:t>
            </a:r>
          </a:p>
        </p:txBody>
      </p:sp>
      <p:sp>
        <p:nvSpPr>
          <p:cNvPr id="5" name="TextBox 4">
            <a:extLst>
              <a:ext uri="{FF2B5EF4-FFF2-40B4-BE49-F238E27FC236}">
                <a16:creationId xmlns:a16="http://schemas.microsoft.com/office/drawing/2014/main" id="{8A2314E1-2EBF-4FBC-B81F-AF9B1D1481F8}"/>
              </a:ext>
            </a:extLst>
          </p:cNvPr>
          <p:cNvSpPr txBox="1"/>
          <p:nvPr/>
        </p:nvSpPr>
        <p:spPr>
          <a:xfrm>
            <a:off x="7889966" y="5415643"/>
            <a:ext cx="4093028" cy="943791"/>
          </a:xfrm>
          <a:prstGeom prst="rect">
            <a:avLst/>
          </a:prstGeom>
        </p:spPr>
        <p:txBody>
          <a:bodyPr vert="horz" lIns="91440" tIns="45720" rIns="91440" bIns="45720" rtlCol="0" anchor="t">
            <a:normAutofit/>
          </a:bodyPr>
          <a:lstStyle/>
          <a:p>
            <a:pPr algn="ctr">
              <a:spcBef>
                <a:spcPts val="1000"/>
              </a:spcBef>
              <a:buClr>
                <a:schemeClr val="accent1"/>
              </a:buClr>
              <a:buSzPct val="80000"/>
            </a:pPr>
            <a:r>
              <a:rPr lang="en-US" i="1" cap="all" dirty="0">
                <a:solidFill>
                  <a:schemeClr val="accent1"/>
                </a:solidFill>
                <a:latin typeface="+mj-lt"/>
                <a:ea typeface="+mj-ea"/>
                <a:cs typeface="+mj-cs"/>
              </a:rPr>
              <a:t>Example</a:t>
            </a:r>
            <a:r>
              <a:rPr lang="en-US" cap="all" dirty="0">
                <a:solidFill>
                  <a:schemeClr val="accent1"/>
                </a:solidFill>
                <a:latin typeface="+mj-lt"/>
                <a:ea typeface="+mj-ea"/>
                <a:cs typeface="+mj-cs"/>
              </a:rPr>
              <a:t>: Segment 1             (MT/WY Border to Mill Creek)</a:t>
            </a:r>
          </a:p>
        </p:txBody>
      </p:sp>
      <p:sp>
        <p:nvSpPr>
          <p:cNvPr id="48" name="Rectangle 47">
            <a:extLst>
              <a:ext uri="{FF2B5EF4-FFF2-40B4-BE49-F238E27FC236}">
                <a16:creationId xmlns:a16="http://schemas.microsoft.com/office/drawing/2014/main" id="{4C1E981B-F06E-48B4-9275-F4B261AFC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15712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36">
            <a:extLst>
              <a:ext uri="{FF2B5EF4-FFF2-40B4-BE49-F238E27FC236}">
                <a16:creationId xmlns:a16="http://schemas.microsoft.com/office/drawing/2014/main" id="{312E2C24-0CD2-4071-8CE2-B059993A9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52" name="Freeform 5">
            <a:extLst>
              <a:ext uri="{FF2B5EF4-FFF2-40B4-BE49-F238E27FC236}">
                <a16:creationId xmlns:a16="http://schemas.microsoft.com/office/drawing/2014/main" id="{24F1DC13-C830-4B86-A9C6-927F5C55D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70859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3" name="TextBox 2">
            <a:extLst>
              <a:ext uri="{FF2B5EF4-FFF2-40B4-BE49-F238E27FC236}">
                <a16:creationId xmlns:a16="http://schemas.microsoft.com/office/drawing/2014/main" id="{59F8A39D-63A2-4F3A-89B2-33A59F19A974}"/>
              </a:ext>
            </a:extLst>
          </p:cNvPr>
          <p:cNvSpPr txBox="1"/>
          <p:nvPr/>
        </p:nvSpPr>
        <p:spPr>
          <a:xfrm>
            <a:off x="1291619" y="5873234"/>
            <a:ext cx="4520789" cy="369332"/>
          </a:xfrm>
          <a:prstGeom prst="rect">
            <a:avLst/>
          </a:prstGeom>
          <a:noFill/>
        </p:spPr>
        <p:txBody>
          <a:bodyPr wrap="none" rtlCol="0">
            <a:spAutoFit/>
          </a:bodyPr>
          <a:lstStyle/>
          <a:p>
            <a:r>
              <a:rPr lang="en-US" dirty="0">
                <a:solidFill>
                  <a:schemeClr val="bg1"/>
                </a:solidFill>
              </a:rPr>
              <a:t>Greater dilution when it matters most…</a:t>
            </a:r>
          </a:p>
        </p:txBody>
      </p:sp>
      <p:pic>
        <p:nvPicPr>
          <p:cNvPr id="4" name="Picture 3">
            <a:extLst>
              <a:ext uri="{FF2B5EF4-FFF2-40B4-BE49-F238E27FC236}">
                <a16:creationId xmlns:a16="http://schemas.microsoft.com/office/drawing/2014/main" id="{B9B2206F-648B-4CE3-A3F4-EDBA2FFD13CE}"/>
              </a:ext>
            </a:extLst>
          </p:cNvPr>
          <p:cNvPicPr>
            <a:picLocks noChangeAspect="1"/>
          </p:cNvPicPr>
          <p:nvPr/>
        </p:nvPicPr>
        <p:blipFill>
          <a:blip r:embed="rId7"/>
          <a:stretch>
            <a:fillRect/>
          </a:stretch>
        </p:blipFill>
        <p:spPr>
          <a:xfrm>
            <a:off x="1" y="912564"/>
            <a:ext cx="7539094" cy="4534574"/>
          </a:xfrm>
          <a:prstGeom prst="rect">
            <a:avLst/>
          </a:prstGeom>
        </p:spPr>
      </p:pic>
      <p:sp>
        <p:nvSpPr>
          <p:cNvPr id="7" name="Rectangle 6">
            <a:extLst>
              <a:ext uri="{FF2B5EF4-FFF2-40B4-BE49-F238E27FC236}">
                <a16:creationId xmlns:a16="http://schemas.microsoft.com/office/drawing/2014/main" id="{60641839-AD1A-40C0-9D7A-7A20D006DDDC}"/>
              </a:ext>
            </a:extLst>
          </p:cNvPr>
          <p:cNvSpPr/>
          <p:nvPr/>
        </p:nvSpPr>
        <p:spPr>
          <a:xfrm>
            <a:off x="2682240" y="4702629"/>
            <a:ext cx="1454331" cy="348342"/>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4031EEA6-BDC8-4596-A4C2-AEFAD4C97DEC}"/>
              </a:ext>
            </a:extLst>
          </p:cNvPr>
          <p:cNvCxnSpPr/>
          <p:nvPr/>
        </p:nvCxnSpPr>
        <p:spPr>
          <a:xfrm>
            <a:off x="775063" y="3709641"/>
            <a:ext cx="1907177" cy="0"/>
          </a:xfrm>
          <a:prstGeom prst="line">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055C0D0-E022-457F-A0CD-77A5797A1CFA}"/>
              </a:ext>
            </a:extLst>
          </p:cNvPr>
          <p:cNvCxnSpPr>
            <a:cxnSpLocks/>
          </p:cNvCxnSpPr>
          <p:nvPr/>
        </p:nvCxnSpPr>
        <p:spPr>
          <a:xfrm>
            <a:off x="4136571" y="3709641"/>
            <a:ext cx="2429692" cy="0"/>
          </a:xfrm>
          <a:prstGeom prst="line">
            <a:avLst/>
          </a:prstGeom>
          <a:ln w="34925">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9E2AE97-EEDE-4C51-9D2C-AEFF60B84109}"/>
              </a:ext>
            </a:extLst>
          </p:cNvPr>
          <p:cNvSpPr txBox="1"/>
          <p:nvPr/>
        </p:nvSpPr>
        <p:spPr>
          <a:xfrm>
            <a:off x="4118808" y="3409158"/>
            <a:ext cx="1765227" cy="276999"/>
          </a:xfrm>
          <a:prstGeom prst="rect">
            <a:avLst/>
          </a:prstGeom>
          <a:noFill/>
        </p:spPr>
        <p:txBody>
          <a:bodyPr wrap="none" rtlCol="0">
            <a:spAutoFit/>
          </a:bodyPr>
          <a:lstStyle/>
          <a:p>
            <a:r>
              <a:rPr lang="en-US" sz="1200" dirty="0">
                <a:solidFill>
                  <a:schemeClr val="bg1"/>
                </a:solidFill>
              </a:rPr>
              <a:t>Low Flow </a:t>
            </a:r>
            <a:r>
              <a:rPr lang="en-US" sz="1200" dirty="0" err="1">
                <a:solidFill>
                  <a:schemeClr val="bg1"/>
                </a:solidFill>
              </a:rPr>
              <a:t>Stnd</a:t>
            </a:r>
            <a:r>
              <a:rPr lang="en-US" sz="1200" dirty="0">
                <a:solidFill>
                  <a:schemeClr val="bg1"/>
                </a:solidFill>
              </a:rPr>
              <a:t> (µg/L) </a:t>
            </a:r>
          </a:p>
        </p:txBody>
      </p:sp>
    </p:spTree>
    <p:extLst>
      <p:ext uri="{BB962C8B-B14F-4D97-AF65-F5344CB8AC3E}">
        <p14:creationId xmlns:p14="http://schemas.microsoft.com/office/powerpoint/2010/main" val="33976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B56FE1-6944-43D7-8440-1190DAED6E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6B89412C-5C0E-4547-8705-988BE3ED22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BDBE258A-7E75-4D51-B4CB-C95FB702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EEFF789-5B8D-402B-A041-F15E9276D0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BFD1ECE8-0DC1-4BED-8616-8EC623A917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4630FC49-2A84-4315-BFDF-2CEF7B0BD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F9B9B84-39FB-4469-BAFC-6D3A77A6B412}"/>
              </a:ext>
            </a:extLst>
          </p:cNvPr>
          <p:cNvSpPr>
            <a:spLocks noGrp="1"/>
          </p:cNvSpPr>
          <p:nvPr>
            <p:ph type="title"/>
          </p:nvPr>
        </p:nvSpPr>
        <p:spPr>
          <a:xfrm>
            <a:off x="299105" y="260090"/>
            <a:ext cx="5301527" cy="2317648"/>
          </a:xfrm>
        </p:spPr>
        <p:txBody>
          <a:bodyPr vert="horz" lIns="91440" tIns="45720" rIns="91440" bIns="45720" rtlCol="0" anchor="b">
            <a:normAutofit/>
          </a:bodyPr>
          <a:lstStyle/>
          <a:p>
            <a:pPr>
              <a:lnSpc>
                <a:spcPct val="90000"/>
              </a:lnSpc>
            </a:pPr>
            <a:r>
              <a:rPr lang="en-US" sz="2400" dirty="0">
                <a:effectLst>
                  <a:outerShdw blurRad="38100" dist="38100" dir="2700000" algn="tl">
                    <a:srgbClr val="000000">
                      <a:alpha val="43137"/>
                    </a:srgbClr>
                  </a:outerShdw>
                </a:effectLst>
              </a:rPr>
              <a:t>In Segment 1, cancer risk from the nonanthropogenic standards goes down incrementally as the standards are set to longer and longer timescales (monthly to seasonal, seasonal to annual)</a:t>
            </a:r>
          </a:p>
        </p:txBody>
      </p:sp>
      <p:sp>
        <p:nvSpPr>
          <p:cNvPr id="23" name="Freeform 8">
            <a:extLst>
              <a:ext uri="{FF2B5EF4-FFF2-40B4-BE49-F238E27FC236}">
                <a16:creationId xmlns:a16="http://schemas.microsoft.com/office/drawing/2014/main" id="{425C36D4-3B7B-47F6-A150-62ABFD2DE1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2449"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5" name="Rectangle 24">
            <a:extLst>
              <a:ext uri="{FF2B5EF4-FFF2-40B4-BE49-F238E27FC236}">
                <a16:creationId xmlns:a16="http://schemas.microsoft.com/office/drawing/2014/main" id="{E04858E8-E07C-4ADF-909E-EC05F7396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0109" y="0"/>
            <a:ext cx="499189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AD79B2F4-0AC8-479D-8453-7D4E8BCD1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539006"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9" name="Rectangle 28">
            <a:extLst>
              <a:ext uri="{FF2B5EF4-FFF2-40B4-BE49-F238E27FC236}">
                <a16:creationId xmlns:a16="http://schemas.microsoft.com/office/drawing/2014/main" id="{E9591504-71D7-48D1-ADEA-674252BE3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TextBox 13">
            <a:extLst>
              <a:ext uri="{FF2B5EF4-FFF2-40B4-BE49-F238E27FC236}">
                <a16:creationId xmlns:a16="http://schemas.microsoft.com/office/drawing/2014/main" id="{D4F97BF3-BB7C-4A48-A489-C459526915A7}"/>
              </a:ext>
            </a:extLst>
          </p:cNvPr>
          <p:cNvSpPr txBox="1"/>
          <p:nvPr/>
        </p:nvSpPr>
        <p:spPr>
          <a:xfrm>
            <a:off x="10129431" y="1645778"/>
            <a:ext cx="1843774" cy="584775"/>
          </a:xfrm>
          <a:prstGeom prst="rect">
            <a:avLst/>
          </a:prstGeom>
          <a:noFill/>
        </p:spPr>
        <p:txBody>
          <a:bodyPr wrap="none" rtlCol="0">
            <a:spAutoFit/>
          </a:bodyPr>
          <a:lstStyle/>
          <a:p>
            <a:r>
              <a:rPr lang="en-US" sz="1400" b="1" dirty="0">
                <a:solidFill>
                  <a:schemeClr val="bg1"/>
                </a:solidFill>
              </a:rPr>
              <a:t>Monthly Standards</a:t>
            </a:r>
            <a:r>
              <a:rPr lang="en-US" sz="1400" dirty="0">
                <a:solidFill>
                  <a:schemeClr val="bg1"/>
                </a:solidFill>
              </a:rPr>
              <a:t>:</a:t>
            </a:r>
          </a:p>
          <a:p>
            <a:r>
              <a:rPr lang="en-US" dirty="0">
                <a:solidFill>
                  <a:schemeClr val="bg1"/>
                </a:solidFill>
              </a:rPr>
              <a:t>2.03525 X 10</a:t>
            </a:r>
            <a:r>
              <a:rPr lang="en-US" baseline="30000" dirty="0">
                <a:solidFill>
                  <a:schemeClr val="bg1"/>
                </a:solidFill>
              </a:rPr>
              <a:t>-3</a:t>
            </a:r>
          </a:p>
        </p:txBody>
      </p:sp>
      <p:sp>
        <p:nvSpPr>
          <p:cNvPr id="16" name="TextBox 15">
            <a:extLst>
              <a:ext uri="{FF2B5EF4-FFF2-40B4-BE49-F238E27FC236}">
                <a16:creationId xmlns:a16="http://schemas.microsoft.com/office/drawing/2014/main" id="{FE4DF5D0-639A-4F86-8E23-50974ACC0049}"/>
              </a:ext>
            </a:extLst>
          </p:cNvPr>
          <p:cNvSpPr txBox="1"/>
          <p:nvPr/>
        </p:nvSpPr>
        <p:spPr>
          <a:xfrm>
            <a:off x="10684816" y="1227517"/>
            <a:ext cx="611065" cy="369332"/>
          </a:xfrm>
          <a:prstGeom prst="rect">
            <a:avLst/>
          </a:prstGeom>
          <a:noFill/>
        </p:spPr>
        <p:txBody>
          <a:bodyPr wrap="none" rtlCol="0">
            <a:spAutoFit/>
          </a:bodyPr>
          <a:lstStyle/>
          <a:p>
            <a:r>
              <a:rPr lang="en-US" b="1" u="sng" dirty="0">
                <a:solidFill>
                  <a:schemeClr val="bg1"/>
                </a:solidFill>
              </a:rPr>
              <a:t>Risk</a:t>
            </a:r>
          </a:p>
        </p:txBody>
      </p:sp>
      <p:sp>
        <p:nvSpPr>
          <p:cNvPr id="24" name="TextBox 23">
            <a:extLst>
              <a:ext uri="{FF2B5EF4-FFF2-40B4-BE49-F238E27FC236}">
                <a16:creationId xmlns:a16="http://schemas.microsoft.com/office/drawing/2014/main" id="{606508D2-027E-40BD-BD8F-C7700FC08EF5}"/>
              </a:ext>
            </a:extLst>
          </p:cNvPr>
          <p:cNvSpPr txBox="1"/>
          <p:nvPr/>
        </p:nvSpPr>
        <p:spPr>
          <a:xfrm>
            <a:off x="10146646" y="3880051"/>
            <a:ext cx="2090637" cy="584775"/>
          </a:xfrm>
          <a:prstGeom prst="rect">
            <a:avLst/>
          </a:prstGeom>
          <a:noFill/>
        </p:spPr>
        <p:txBody>
          <a:bodyPr wrap="none" rtlCol="0">
            <a:spAutoFit/>
          </a:bodyPr>
          <a:lstStyle/>
          <a:p>
            <a:r>
              <a:rPr lang="en-US" sz="1400" b="1" dirty="0">
                <a:solidFill>
                  <a:schemeClr val="bg1"/>
                </a:solidFill>
              </a:rPr>
              <a:t>2 Seasonal Standards</a:t>
            </a:r>
            <a:r>
              <a:rPr lang="en-US" sz="1400" dirty="0">
                <a:solidFill>
                  <a:schemeClr val="bg1"/>
                </a:solidFill>
              </a:rPr>
              <a:t>:</a:t>
            </a:r>
          </a:p>
          <a:p>
            <a:r>
              <a:rPr lang="en-US" dirty="0">
                <a:solidFill>
                  <a:schemeClr val="bg1"/>
                </a:solidFill>
              </a:rPr>
              <a:t>2.03511 X 10</a:t>
            </a:r>
            <a:r>
              <a:rPr lang="en-US" baseline="30000" dirty="0">
                <a:solidFill>
                  <a:schemeClr val="bg1"/>
                </a:solidFill>
              </a:rPr>
              <a:t>-3</a:t>
            </a:r>
          </a:p>
        </p:txBody>
      </p:sp>
      <p:sp>
        <p:nvSpPr>
          <p:cNvPr id="26" name="TextBox 25">
            <a:extLst>
              <a:ext uri="{FF2B5EF4-FFF2-40B4-BE49-F238E27FC236}">
                <a16:creationId xmlns:a16="http://schemas.microsoft.com/office/drawing/2014/main" id="{F0FE9964-AB67-4F46-AD4E-8DF90009553F}"/>
              </a:ext>
            </a:extLst>
          </p:cNvPr>
          <p:cNvSpPr txBox="1"/>
          <p:nvPr/>
        </p:nvSpPr>
        <p:spPr>
          <a:xfrm>
            <a:off x="10223749" y="6147124"/>
            <a:ext cx="1838965" cy="584775"/>
          </a:xfrm>
          <a:prstGeom prst="rect">
            <a:avLst/>
          </a:prstGeom>
          <a:noFill/>
        </p:spPr>
        <p:txBody>
          <a:bodyPr wrap="none" rtlCol="0">
            <a:spAutoFit/>
          </a:bodyPr>
          <a:lstStyle/>
          <a:p>
            <a:r>
              <a:rPr lang="en-US" sz="1400" b="1" dirty="0">
                <a:solidFill>
                  <a:schemeClr val="bg1"/>
                </a:solidFill>
              </a:rPr>
              <a:t>1 Annual Standard</a:t>
            </a:r>
            <a:r>
              <a:rPr lang="en-US" sz="1400" dirty="0">
                <a:solidFill>
                  <a:schemeClr val="bg1"/>
                </a:solidFill>
              </a:rPr>
              <a:t>:</a:t>
            </a:r>
          </a:p>
          <a:p>
            <a:r>
              <a:rPr lang="en-US" dirty="0">
                <a:solidFill>
                  <a:schemeClr val="bg1"/>
                </a:solidFill>
              </a:rPr>
              <a:t>2.03494 X 10</a:t>
            </a:r>
            <a:r>
              <a:rPr lang="en-US" baseline="30000" dirty="0">
                <a:solidFill>
                  <a:schemeClr val="bg1"/>
                </a:solidFill>
              </a:rPr>
              <a:t>-3</a:t>
            </a:r>
          </a:p>
        </p:txBody>
      </p:sp>
      <p:pic>
        <p:nvPicPr>
          <p:cNvPr id="3" name="Picture 2">
            <a:extLst>
              <a:ext uri="{FF2B5EF4-FFF2-40B4-BE49-F238E27FC236}">
                <a16:creationId xmlns:a16="http://schemas.microsoft.com/office/drawing/2014/main" id="{19CFDC09-E782-4C1D-AB64-FD931BE4E85C}"/>
              </a:ext>
            </a:extLst>
          </p:cNvPr>
          <p:cNvPicPr>
            <a:picLocks noChangeAspect="1"/>
          </p:cNvPicPr>
          <p:nvPr/>
        </p:nvPicPr>
        <p:blipFill>
          <a:blip r:embed="rId7"/>
          <a:stretch>
            <a:fillRect/>
          </a:stretch>
        </p:blipFill>
        <p:spPr>
          <a:xfrm>
            <a:off x="6641921" y="2442398"/>
            <a:ext cx="3487391" cy="2112814"/>
          </a:xfrm>
          <a:prstGeom prst="rect">
            <a:avLst/>
          </a:prstGeom>
        </p:spPr>
      </p:pic>
      <p:pic>
        <p:nvPicPr>
          <p:cNvPr id="4" name="Picture 3">
            <a:extLst>
              <a:ext uri="{FF2B5EF4-FFF2-40B4-BE49-F238E27FC236}">
                <a16:creationId xmlns:a16="http://schemas.microsoft.com/office/drawing/2014/main" id="{548B5C9A-AE95-4161-8749-2C175F828414}"/>
              </a:ext>
            </a:extLst>
          </p:cNvPr>
          <p:cNvPicPr>
            <a:picLocks noChangeAspect="1"/>
          </p:cNvPicPr>
          <p:nvPr/>
        </p:nvPicPr>
        <p:blipFill>
          <a:blip r:embed="rId8"/>
          <a:stretch>
            <a:fillRect/>
          </a:stretch>
        </p:blipFill>
        <p:spPr>
          <a:xfrm>
            <a:off x="6652172" y="4616030"/>
            <a:ext cx="3494474" cy="2120092"/>
          </a:xfrm>
          <a:prstGeom prst="rect">
            <a:avLst/>
          </a:prstGeom>
        </p:spPr>
      </p:pic>
      <p:pic>
        <p:nvPicPr>
          <p:cNvPr id="6" name="Picture 5">
            <a:extLst>
              <a:ext uri="{FF2B5EF4-FFF2-40B4-BE49-F238E27FC236}">
                <a16:creationId xmlns:a16="http://schemas.microsoft.com/office/drawing/2014/main" id="{FFD65348-D0DF-48C3-A6AF-5729C96D6CEA}"/>
              </a:ext>
            </a:extLst>
          </p:cNvPr>
          <p:cNvPicPr>
            <a:picLocks noChangeAspect="1"/>
          </p:cNvPicPr>
          <p:nvPr/>
        </p:nvPicPr>
        <p:blipFill>
          <a:blip r:embed="rId9"/>
          <a:stretch>
            <a:fillRect/>
          </a:stretch>
        </p:blipFill>
        <p:spPr>
          <a:xfrm>
            <a:off x="6652172" y="223662"/>
            <a:ext cx="3487387" cy="2112813"/>
          </a:xfrm>
          <a:prstGeom prst="rect">
            <a:avLst/>
          </a:prstGeom>
        </p:spPr>
      </p:pic>
      <p:sp>
        <p:nvSpPr>
          <p:cNvPr id="7" name="Rectangle 6">
            <a:extLst>
              <a:ext uri="{FF2B5EF4-FFF2-40B4-BE49-F238E27FC236}">
                <a16:creationId xmlns:a16="http://schemas.microsoft.com/office/drawing/2014/main" id="{18348AD1-43B6-4AA7-AD28-B27A97D75F03}"/>
              </a:ext>
            </a:extLst>
          </p:cNvPr>
          <p:cNvSpPr/>
          <p:nvPr/>
        </p:nvSpPr>
        <p:spPr>
          <a:xfrm>
            <a:off x="182314" y="3541599"/>
            <a:ext cx="6096000" cy="1200329"/>
          </a:xfrm>
          <a:prstGeom prst="rect">
            <a:avLst/>
          </a:prstGeom>
        </p:spPr>
        <p:txBody>
          <a:bodyPr>
            <a:spAutoFit/>
          </a:bodyPr>
          <a:lstStyle/>
          <a:p>
            <a:r>
              <a:rPr lang="en-US" dirty="0">
                <a:effectLst>
                  <a:outerShdw blurRad="38100" dist="38100" dir="2700000" algn="tl">
                    <a:srgbClr val="000000">
                      <a:alpha val="43137"/>
                    </a:srgbClr>
                  </a:outerShdw>
                </a:effectLst>
              </a:rPr>
              <a:t>In Segment 4, the pattern is not as consistent across the timescales, but the annual standard still has the </a:t>
            </a:r>
            <a:r>
              <a:rPr lang="en-US" u="sng" dirty="0">
                <a:effectLst>
                  <a:outerShdw blurRad="38100" dist="38100" dir="2700000" algn="tl">
                    <a:srgbClr val="000000">
                      <a:alpha val="43137"/>
                    </a:srgbClr>
                  </a:outerShdw>
                </a:effectLst>
              </a:rPr>
              <a:t>lowest</a:t>
            </a:r>
            <a:r>
              <a:rPr lang="en-US" dirty="0">
                <a:effectLst>
                  <a:outerShdw blurRad="38100" dist="38100" dir="2700000" algn="tl">
                    <a:srgbClr val="000000">
                      <a:alpha val="43137"/>
                    </a:srgbClr>
                  </a:outerShdw>
                </a:effectLst>
              </a:rPr>
              <a:t> cancer risk.</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159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E3B5-3417-4B7D-9882-BC28300B7E53}"/>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Other Findings</a:t>
            </a:r>
          </a:p>
        </p:txBody>
      </p:sp>
      <p:sp>
        <p:nvSpPr>
          <p:cNvPr id="3" name="Content Placeholder 2">
            <a:extLst>
              <a:ext uri="{FF2B5EF4-FFF2-40B4-BE49-F238E27FC236}">
                <a16:creationId xmlns:a16="http://schemas.microsoft.com/office/drawing/2014/main" id="{B9331C5D-B920-4BFB-AEE8-3D582B10C1A6}"/>
              </a:ext>
            </a:extLst>
          </p:cNvPr>
          <p:cNvSpPr>
            <a:spLocks noGrp="1"/>
          </p:cNvSpPr>
          <p:nvPr>
            <p:ph idx="1"/>
          </p:nvPr>
        </p:nvSpPr>
        <p:spPr/>
        <p:txBody>
          <a:bodyPr/>
          <a:lstStyle/>
          <a:p>
            <a:r>
              <a:rPr lang="en-US" sz="2400" dirty="0">
                <a:effectLst>
                  <a:outerShdw blurRad="38100" dist="38100" dir="2700000" algn="tl">
                    <a:srgbClr val="000000">
                      <a:alpha val="43137"/>
                    </a:srgbClr>
                  </a:outerShdw>
                </a:effectLst>
              </a:rPr>
              <a:t>Permitted discharge volumes would have to be far in excess of the Yellowstone River’s highest flows to change the conclusions</a:t>
            </a:r>
          </a:p>
          <a:p>
            <a:pPr marL="0" indent="0">
              <a:buNone/>
            </a:pPr>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Indicates that this approach must be very carefully evaluated where effluent dominated waterbodies are concerned</a:t>
            </a:r>
          </a:p>
          <a:p>
            <a:pPr marL="0" indent="0">
              <a:buNone/>
            </a:pPr>
            <a:r>
              <a:rPr lang="en-US" dirty="0"/>
              <a:t> </a:t>
            </a:r>
          </a:p>
        </p:txBody>
      </p:sp>
    </p:spTree>
    <p:extLst>
      <p:ext uri="{BB962C8B-B14F-4D97-AF65-F5344CB8AC3E}">
        <p14:creationId xmlns:p14="http://schemas.microsoft.com/office/powerpoint/2010/main" val="141092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1029-B682-40A3-B6C6-71AED6816A1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Conclusions</a:t>
            </a:r>
          </a:p>
        </p:txBody>
      </p:sp>
      <p:sp>
        <p:nvSpPr>
          <p:cNvPr id="3" name="Content Placeholder 2">
            <a:extLst>
              <a:ext uri="{FF2B5EF4-FFF2-40B4-BE49-F238E27FC236}">
                <a16:creationId xmlns:a16="http://schemas.microsoft.com/office/drawing/2014/main" id="{05BC8864-4513-4D7C-B158-B57DF5AA43C7}"/>
              </a:ext>
            </a:extLst>
          </p:cNvPr>
          <p:cNvSpPr>
            <a:spLocks noGrp="1"/>
          </p:cNvSpPr>
          <p:nvPr>
            <p:ph idx="1"/>
          </p:nvPr>
        </p:nvSpPr>
        <p:spPr>
          <a:xfrm>
            <a:off x="646111" y="1493584"/>
            <a:ext cx="10103638" cy="4669472"/>
          </a:xfrm>
        </p:spPr>
        <p:txBody>
          <a:bodyPr>
            <a:normAutofit fontScale="92500" lnSpcReduction="20000"/>
          </a:bodyPr>
          <a:lstStyle/>
          <a:p>
            <a:r>
              <a:rPr lang="en-US" sz="2800" dirty="0">
                <a:effectLst>
                  <a:outerShdw blurRad="38100" dist="38100" dir="2700000" algn="tl">
                    <a:srgbClr val="000000">
                      <a:alpha val="43137"/>
                    </a:srgbClr>
                  </a:outerShdw>
                </a:effectLst>
              </a:rPr>
              <a:t>Increases and decreases in the Yellowstone River’s arsenic concentrations are reflected in drinking water supplies that use the river</a:t>
            </a:r>
          </a:p>
          <a:p>
            <a:pPr marL="0" indent="0">
              <a:buNone/>
            </a:pPr>
            <a:endParaRPr lang="en-US" sz="2800" dirty="0">
              <a:effectLst>
                <a:outerShdw blurRad="38100" dist="38100" dir="2700000" algn="tl">
                  <a:srgbClr val="000000">
                    <a:alpha val="43137"/>
                  </a:srgbClr>
                </a:outerShdw>
              </a:effectLst>
            </a:endParaRPr>
          </a:p>
          <a:p>
            <a:r>
              <a:rPr lang="en-US" sz="2800" dirty="0">
                <a:effectLst>
                  <a:outerShdw blurRad="38100" dist="38100" dir="2700000" algn="tl">
                    <a:srgbClr val="000000">
                      <a:alpha val="43137"/>
                    </a:srgbClr>
                  </a:outerShdw>
                </a:effectLst>
              </a:rPr>
              <a:t>Therefore: an annual nonanthropogenic median is the better expression of the nonanthropogenic standard compared to two seasonal median standards</a:t>
            </a:r>
          </a:p>
          <a:p>
            <a:pPr lvl="1"/>
            <a:r>
              <a:rPr lang="en-US" sz="2600" dirty="0">
                <a:effectLst>
                  <a:outerShdw blurRad="38100" dist="38100" dir="2700000" algn="tl">
                    <a:srgbClr val="000000">
                      <a:alpha val="43137"/>
                    </a:srgbClr>
                  </a:outerShdw>
                </a:effectLst>
              </a:rPr>
              <a:t>Reduces cancer risk in segments 1-4</a:t>
            </a:r>
          </a:p>
          <a:p>
            <a:pPr lvl="2"/>
            <a:r>
              <a:rPr lang="en-US" sz="2400" dirty="0">
                <a:effectLst>
                  <a:outerShdw blurRad="38100" dist="38100" dir="2700000" algn="tl">
                    <a:srgbClr val="000000">
                      <a:alpha val="43137"/>
                    </a:srgbClr>
                  </a:outerShdw>
                </a:effectLst>
              </a:rPr>
              <a:t>Cancer risk reductions are small, on the order of 1/10,000,000 to 1/100,000,000</a:t>
            </a:r>
          </a:p>
          <a:p>
            <a:pPr lvl="1"/>
            <a:r>
              <a:rPr lang="en-US" sz="2600" dirty="0">
                <a:effectLst>
                  <a:outerShdw blurRad="38100" dist="38100" dir="2700000" algn="tl">
                    <a:srgbClr val="000000">
                      <a:alpha val="43137"/>
                    </a:srgbClr>
                  </a:outerShdw>
                </a:effectLst>
              </a:rPr>
              <a:t>Risk in segment 5 is the same via either approach</a:t>
            </a:r>
          </a:p>
          <a:p>
            <a:pPr lvl="1"/>
            <a:r>
              <a:rPr lang="en-US" sz="2600" dirty="0">
                <a:effectLst>
                  <a:outerShdw blurRad="38100" dist="38100" dir="2700000" algn="tl">
                    <a:srgbClr val="000000">
                      <a:alpha val="43137"/>
                    </a:srgbClr>
                  </a:outerShdw>
                </a:effectLst>
              </a:rPr>
              <a:t>Risk in segment 5 is apparently the same under DEQ-7</a:t>
            </a:r>
          </a:p>
          <a:p>
            <a:pPr lvl="1"/>
            <a:endParaRPr lang="en-US" sz="5100" dirty="0">
              <a:effectLst>
                <a:outerShdw blurRad="38100" dist="38100" dir="2700000" algn="tl">
                  <a:srgbClr val="000000">
                    <a:alpha val="43137"/>
                  </a:srgbClr>
                </a:outerShdw>
              </a:effectLst>
            </a:endParaRPr>
          </a:p>
          <a:p>
            <a:pPr lvl="1"/>
            <a:endParaRPr lang="en-US" sz="5100" dirty="0">
              <a:effectLst>
                <a:outerShdw blurRad="38100" dist="38100" dir="2700000" algn="tl">
                  <a:srgbClr val="000000">
                    <a:alpha val="43137"/>
                  </a:srgbClr>
                </a:outerShdw>
              </a:effectLst>
            </a:endParaRPr>
          </a:p>
          <a:p>
            <a:pPr marL="457200" lvl="1" indent="0">
              <a:buNone/>
            </a:pPr>
            <a:endParaRPr lang="en-US" sz="5100" dirty="0">
              <a:effectLst>
                <a:outerShdw blurRad="38100" dist="38100" dir="2700000" algn="tl">
                  <a:srgbClr val="000000">
                    <a:alpha val="43137"/>
                  </a:srgbClr>
                </a:outerShdw>
              </a:effectLst>
            </a:endParaRPr>
          </a:p>
          <a:p>
            <a:pPr marL="457200" lvl="1" indent="0">
              <a:buNone/>
            </a:pPr>
            <a:endParaRPr lang="en-US" dirty="0">
              <a:effectLst>
                <a:outerShdw blurRad="38100" dist="38100" dir="2700000" algn="tl">
                  <a:srgbClr val="000000">
                    <a:alpha val="43137"/>
                  </a:srgbClr>
                </a:outerShdw>
              </a:effectLst>
            </a:endParaRPr>
          </a:p>
          <a:p>
            <a:pPr marL="457200" lvl="1" indent="0">
              <a:buNone/>
            </a:pPr>
            <a:endParaRPr lang="en-US" dirty="0"/>
          </a:p>
        </p:txBody>
      </p:sp>
    </p:spTree>
    <p:extLst>
      <p:ext uri="{BB962C8B-B14F-4D97-AF65-F5344CB8AC3E}">
        <p14:creationId xmlns:p14="http://schemas.microsoft.com/office/powerpoint/2010/main" val="2957926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1029-B682-40A3-B6C6-71AED6816A1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Conclusions</a:t>
            </a:r>
          </a:p>
        </p:txBody>
      </p:sp>
      <p:sp>
        <p:nvSpPr>
          <p:cNvPr id="3" name="Content Placeholder 2">
            <a:extLst>
              <a:ext uri="{FF2B5EF4-FFF2-40B4-BE49-F238E27FC236}">
                <a16:creationId xmlns:a16="http://schemas.microsoft.com/office/drawing/2014/main" id="{05BC8864-4513-4D7C-B158-B57DF5AA43C7}"/>
              </a:ext>
            </a:extLst>
          </p:cNvPr>
          <p:cNvSpPr>
            <a:spLocks noGrp="1"/>
          </p:cNvSpPr>
          <p:nvPr>
            <p:ph idx="1"/>
          </p:nvPr>
        </p:nvSpPr>
        <p:spPr>
          <a:xfrm>
            <a:off x="646111" y="1152983"/>
            <a:ext cx="10544403" cy="5544158"/>
          </a:xfrm>
        </p:spPr>
        <p:txBody>
          <a:bodyPr>
            <a:normAutofit fontScale="92500" lnSpcReduction="10000"/>
          </a:bodyPr>
          <a:lstStyle/>
          <a:p>
            <a:pPr marL="457200" lvl="1" indent="0">
              <a:buNone/>
            </a:pPr>
            <a:endParaRPr lang="en-US"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Adopting the standards as annual nonanthropogenic medians meets the key statutes (Montana Code Annotated):</a:t>
            </a:r>
          </a:p>
          <a:p>
            <a:pPr marL="0" indent="0">
              <a:buNone/>
            </a:pPr>
            <a:endParaRPr lang="en-US" sz="2400" dirty="0">
              <a:effectLst>
                <a:outerShdw blurRad="38100" dist="38100" dir="2700000" algn="tl">
                  <a:srgbClr val="000000">
                    <a:alpha val="43137"/>
                  </a:srgbClr>
                </a:outerShdw>
              </a:effectLst>
            </a:endParaRPr>
          </a:p>
          <a:p>
            <a:pPr lvl="1"/>
            <a:r>
              <a:rPr lang="en-US" sz="2400" i="1" dirty="0">
                <a:effectLst>
                  <a:outerShdw blurRad="38100" dist="38100" dir="2700000" algn="tl">
                    <a:srgbClr val="000000">
                      <a:alpha val="43137"/>
                    </a:srgbClr>
                  </a:outerShdw>
                </a:effectLst>
              </a:rPr>
              <a:t>Per</a:t>
            </a:r>
            <a:r>
              <a:rPr lang="en-US" sz="2400" dirty="0">
                <a:effectLst>
                  <a:outerShdw blurRad="38100" dist="38100" dir="2700000" algn="tl">
                    <a:srgbClr val="000000">
                      <a:alpha val="43137"/>
                    </a:srgbClr>
                  </a:outerShdw>
                </a:effectLst>
              </a:rPr>
              <a:t> 75-5-222(1):  All annual medians are of lower concentration than the corresponding max nonanthropogenic high-flow values</a:t>
            </a:r>
          </a:p>
          <a:p>
            <a:pPr lvl="2"/>
            <a:r>
              <a:rPr lang="en-US" sz="2400" dirty="0">
                <a:effectLst>
                  <a:outerShdw blurRad="38100" dist="38100" dir="2700000" algn="tl">
                    <a:srgbClr val="000000">
                      <a:alpha val="43137"/>
                    </a:srgbClr>
                  </a:outerShdw>
                </a:effectLst>
              </a:rPr>
              <a:t>This means the annual medians are always within the “nonanthropogenic condition”</a:t>
            </a:r>
          </a:p>
          <a:p>
            <a:pPr marL="914400" lvl="2" indent="0">
              <a:buNone/>
            </a:pPr>
            <a:endParaRPr lang="en-US" sz="2400" dirty="0">
              <a:effectLst>
                <a:outerShdw blurRad="38100" dist="38100" dir="2700000" algn="tl">
                  <a:srgbClr val="000000">
                    <a:alpha val="43137"/>
                  </a:srgbClr>
                </a:outerShdw>
              </a:effectLst>
            </a:endParaRPr>
          </a:p>
          <a:p>
            <a:pPr lvl="1"/>
            <a:r>
              <a:rPr lang="en-US" sz="2400" i="1" dirty="0">
                <a:effectLst>
                  <a:outerShdw blurRad="38100" dist="38100" dir="2700000" algn="tl">
                    <a:srgbClr val="000000">
                      <a:alpha val="43137"/>
                    </a:srgbClr>
                  </a:outerShdw>
                </a:effectLst>
              </a:rPr>
              <a:t>Per</a:t>
            </a:r>
            <a:r>
              <a:rPr lang="en-US" sz="2400" dirty="0">
                <a:effectLst>
                  <a:outerShdw blurRad="38100" dist="38100" dir="2700000" algn="tl">
                    <a:srgbClr val="000000">
                      <a:alpha val="43137"/>
                    </a:srgbClr>
                  </a:outerShdw>
                </a:effectLst>
              </a:rPr>
              <a:t> 75-5-301(2):  Annual median standards are apparently more economical</a:t>
            </a:r>
          </a:p>
          <a:p>
            <a:pPr marL="457200" lvl="1" indent="0">
              <a:buNone/>
            </a:pPr>
            <a:endParaRPr lang="en-US" sz="2400" dirty="0">
              <a:effectLst>
                <a:outerShdw blurRad="38100" dist="38100" dir="2700000" algn="tl">
                  <a:srgbClr val="000000">
                    <a:alpha val="43137"/>
                  </a:srgbClr>
                </a:outerShdw>
              </a:effectLst>
            </a:endParaRPr>
          </a:p>
          <a:p>
            <a:pPr lvl="1"/>
            <a:r>
              <a:rPr lang="en-US" sz="2400" i="1" dirty="0">
                <a:effectLst>
                  <a:outerShdw blurRad="38100" dist="38100" dir="2700000" algn="tl">
                    <a:srgbClr val="000000">
                      <a:alpha val="43137"/>
                    </a:srgbClr>
                  </a:outerShdw>
                </a:effectLst>
              </a:rPr>
              <a:t>Per</a:t>
            </a:r>
            <a:r>
              <a:rPr lang="en-US" sz="2400" dirty="0">
                <a:effectLst>
                  <a:outerShdw blurRad="38100" dist="38100" dir="2700000" algn="tl">
                    <a:srgbClr val="000000">
                      <a:alpha val="43137"/>
                    </a:srgbClr>
                  </a:outerShdw>
                </a:effectLst>
              </a:rPr>
              <a:t> 75-5-101:  Annual median standards improve the quality and potability of water for public water supplies</a:t>
            </a:r>
          </a:p>
          <a:p>
            <a:pPr lvl="1"/>
            <a:endParaRPr lang="en-US" dirty="0"/>
          </a:p>
        </p:txBody>
      </p:sp>
    </p:spTree>
    <p:extLst>
      <p:ext uri="{BB962C8B-B14F-4D97-AF65-F5344CB8AC3E}">
        <p14:creationId xmlns:p14="http://schemas.microsoft.com/office/powerpoint/2010/main" val="87796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91A9C-CFCA-433B-BF37-8CF8B4433F78}"/>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Future Monitoring and Assessment of Yellowstone River Arsenic</a:t>
            </a:r>
          </a:p>
        </p:txBody>
      </p:sp>
      <p:sp>
        <p:nvSpPr>
          <p:cNvPr id="3" name="Content Placeholder 2">
            <a:extLst>
              <a:ext uri="{FF2B5EF4-FFF2-40B4-BE49-F238E27FC236}">
                <a16:creationId xmlns:a16="http://schemas.microsoft.com/office/drawing/2014/main" id="{CFD7325C-0531-41D7-A201-9AC14789876D}"/>
              </a:ext>
            </a:extLst>
          </p:cNvPr>
          <p:cNvSpPr>
            <a:spLocks noGrp="1"/>
          </p:cNvSpPr>
          <p:nvPr>
            <p:ph idx="1"/>
          </p:nvPr>
        </p:nvSpPr>
        <p:spPr>
          <a:xfrm>
            <a:off x="1104293" y="2497055"/>
            <a:ext cx="10121056" cy="4805082"/>
          </a:xfrm>
        </p:spPr>
        <p:txBody>
          <a:bodyPr/>
          <a:lstStyle/>
          <a:p>
            <a:r>
              <a:rPr lang="en-US" dirty="0">
                <a:effectLst>
                  <a:outerShdw blurRad="38100" dist="38100" dir="2700000" algn="tl">
                    <a:srgbClr val="000000">
                      <a:alpha val="43137"/>
                    </a:srgbClr>
                  </a:outerShdw>
                </a:effectLst>
              </a:rPr>
              <a:t>Wilson Interval was recommended for the two seasonal standards</a:t>
            </a:r>
          </a:p>
          <a:p>
            <a:pPr marL="457200" lvl="1" indent="0">
              <a:buNone/>
            </a:pPr>
            <a:endParaRPr lang="en-US" sz="2000"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Wilson Interval can also be used to evaluate annual median standards </a:t>
            </a:r>
          </a:p>
          <a:p>
            <a:pPr lvl="1"/>
            <a:r>
              <a:rPr lang="en-US" dirty="0">
                <a:effectLst>
                  <a:outerShdw blurRad="38100" dist="38100" dir="2700000" algn="tl">
                    <a:srgbClr val="000000">
                      <a:alpha val="43137"/>
                    </a:srgbClr>
                  </a:outerShdw>
                </a:effectLst>
              </a:rPr>
              <a:t>Proportional sampling of Low Flow (75%) and High Flow (25%)  periods</a:t>
            </a:r>
          </a:p>
          <a:p>
            <a:pPr lvl="1"/>
            <a:r>
              <a:rPr lang="en-US" sz="2000" dirty="0">
                <a:effectLst>
                  <a:outerShdw blurRad="38100" dist="38100" dir="2700000" algn="tl">
                    <a:srgbClr val="000000">
                      <a:alpha val="43137"/>
                    </a:srgbClr>
                  </a:outerShdw>
                </a:effectLst>
              </a:rPr>
              <a:t>To detect &lt;25% change in river’s median arsenic, with &lt;10% false positives:</a:t>
            </a:r>
          </a:p>
          <a:p>
            <a:pPr lvl="2"/>
            <a:r>
              <a:rPr lang="en-US" sz="1800" dirty="0">
                <a:effectLst>
                  <a:outerShdw blurRad="38100" dist="38100" dir="2700000" algn="tl">
                    <a:srgbClr val="000000">
                      <a:alpha val="43137"/>
                    </a:srgbClr>
                  </a:outerShdw>
                </a:effectLst>
              </a:rPr>
              <a:t>N=16 samples per segment, collected over 1 year</a:t>
            </a:r>
          </a:p>
          <a:p>
            <a:pPr lvl="3"/>
            <a:r>
              <a:rPr lang="en-US" sz="1600" dirty="0">
                <a:effectLst>
                  <a:outerShdw blurRad="38100" dist="38100" dir="2700000" algn="tl">
                    <a:srgbClr val="000000">
                      <a:alpha val="43137"/>
                    </a:srgbClr>
                  </a:outerShdw>
                </a:effectLst>
              </a:rPr>
              <a:t>Zero exceedance=full compliance</a:t>
            </a:r>
          </a:p>
          <a:p>
            <a:pPr lvl="3"/>
            <a:r>
              <a:rPr lang="en-US" sz="1600" dirty="0">
                <a:effectLst>
                  <a:outerShdw blurRad="38100" dist="38100" dir="2700000" algn="tl">
                    <a:srgbClr val="000000">
                      <a:alpha val="43137"/>
                    </a:srgbClr>
                  </a:outerShdw>
                </a:effectLst>
              </a:rPr>
              <a:t>One exceedance= non compliance</a:t>
            </a:r>
          </a:p>
        </p:txBody>
      </p:sp>
    </p:spTree>
    <p:extLst>
      <p:ext uri="{BB962C8B-B14F-4D97-AF65-F5344CB8AC3E}">
        <p14:creationId xmlns:p14="http://schemas.microsoft.com/office/powerpoint/2010/main" val="3546423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66AE-6531-4514-B3B3-659E625F56B9}"/>
              </a:ext>
            </a:extLst>
          </p:cNvPr>
          <p:cNvSpPr>
            <a:spLocks noGrp="1"/>
          </p:cNvSpPr>
          <p:nvPr>
            <p:ph type="title"/>
          </p:nvPr>
        </p:nvSpPr>
        <p:spPr>
          <a:xfrm>
            <a:off x="201974" y="367310"/>
            <a:ext cx="9404723" cy="1400530"/>
          </a:xfrm>
        </p:spPr>
        <p:txBody>
          <a:bodyPr/>
          <a:lstStyle/>
          <a:p>
            <a:r>
              <a:rPr lang="en-US" dirty="0">
                <a:effectLst>
                  <a:outerShdw blurRad="38100" dist="38100" dir="2700000" algn="tl">
                    <a:srgbClr val="000000">
                      <a:alpha val="43137"/>
                    </a:srgbClr>
                  </a:outerShdw>
                </a:effectLst>
              </a:rPr>
              <a:t>Recommended Standards</a:t>
            </a:r>
          </a:p>
        </p:txBody>
      </p:sp>
      <p:graphicFrame>
        <p:nvGraphicFramePr>
          <p:cNvPr id="4" name="Table 3">
            <a:extLst>
              <a:ext uri="{FF2B5EF4-FFF2-40B4-BE49-F238E27FC236}">
                <a16:creationId xmlns:a16="http://schemas.microsoft.com/office/drawing/2014/main" id="{EC2478C6-636D-4360-87B3-02675B34BE6B}"/>
              </a:ext>
            </a:extLst>
          </p:cNvPr>
          <p:cNvGraphicFramePr>
            <a:graphicFrameLocks noGrp="1"/>
          </p:cNvGraphicFramePr>
          <p:nvPr>
            <p:extLst>
              <p:ext uri="{D42A27DB-BD31-4B8C-83A1-F6EECF244321}">
                <p14:modId xmlns:p14="http://schemas.microsoft.com/office/powerpoint/2010/main" val="3848981991"/>
              </p:ext>
            </p:extLst>
          </p:nvPr>
        </p:nvGraphicFramePr>
        <p:xfrm>
          <a:off x="289059" y="1515292"/>
          <a:ext cx="7707086" cy="4735413"/>
        </p:xfrm>
        <a:graphic>
          <a:graphicData uri="http://schemas.openxmlformats.org/drawingml/2006/table">
            <a:tbl>
              <a:tblPr firstRow="1" firstCol="1" bandRow="1">
                <a:tableStyleId>{5C22544A-7EE6-4342-B048-85BDC9FD1C3A}</a:tableStyleId>
              </a:tblPr>
              <a:tblGrid>
                <a:gridCol w="1537932">
                  <a:extLst>
                    <a:ext uri="{9D8B030D-6E8A-4147-A177-3AD203B41FA5}">
                      <a16:colId xmlns:a16="http://schemas.microsoft.com/office/drawing/2014/main" val="2323952700"/>
                    </a:ext>
                  </a:extLst>
                </a:gridCol>
                <a:gridCol w="4154039">
                  <a:extLst>
                    <a:ext uri="{9D8B030D-6E8A-4147-A177-3AD203B41FA5}">
                      <a16:colId xmlns:a16="http://schemas.microsoft.com/office/drawing/2014/main" val="3281730639"/>
                    </a:ext>
                  </a:extLst>
                </a:gridCol>
                <a:gridCol w="2015115">
                  <a:extLst>
                    <a:ext uri="{9D8B030D-6E8A-4147-A177-3AD203B41FA5}">
                      <a16:colId xmlns:a16="http://schemas.microsoft.com/office/drawing/2014/main" val="1977766100"/>
                    </a:ext>
                  </a:extLst>
                </a:gridCol>
              </a:tblGrid>
              <a:tr h="1236616">
                <a:tc>
                  <a:txBody>
                    <a:bodyPr/>
                    <a:lstStyle/>
                    <a:p>
                      <a:pPr marL="0" marR="0" algn="ctr">
                        <a:spcBef>
                          <a:spcPts val="0"/>
                        </a:spcBef>
                        <a:spcAft>
                          <a:spcPts val="0"/>
                        </a:spcAft>
                      </a:pPr>
                      <a:r>
                        <a:rPr lang="en-US" sz="1100" dirty="0">
                          <a:solidFill>
                            <a:schemeClr val="bg1"/>
                          </a:solidFill>
                          <a:effectLst/>
                        </a:rPr>
                        <a:t> </a:t>
                      </a:r>
                    </a:p>
                    <a:p>
                      <a:pPr marL="0" marR="0" algn="ctr">
                        <a:spcBef>
                          <a:spcPts val="0"/>
                        </a:spcBef>
                        <a:spcAft>
                          <a:spcPts val="0"/>
                        </a:spcAft>
                      </a:pPr>
                      <a:r>
                        <a:rPr lang="en-US" sz="1100" dirty="0">
                          <a:solidFill>
                            <a:schemeClr val="bg1"/>
                          </a:solidFill>
                          <a:effectLst/>
                        </a:rPr>
                        <a:t>River Segment</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solidFill>
                            <a:schemeClr val="bg1"/>
                          </a:solidFill>
                          <a:effectLst/>
                        </a:rPr>
                        <a:t>Yellowstone River Segment Description</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dirty="0">
                          <a:solidFill>
                            <a:schemeClr val="bg1"/>
                          </a:solidFill>
                          <a:effectLst/>
                        </a:rPr>
                        <a:t>Annual Nonanthropogenic Arsenic Standard</a:t>
                      </a:r>
                      <a:br>
                        <a:rPr lang="en-US" sz="1100" dirty="0">
                          <a:solidFill>
                            <a:schemeClr val="bg1"/>
                          </a:solidFill>
                          <a:effectLst/>
                        </a:rPr>
                      </a:br>
                      <a:r>
                        <a:rPr lang="en-US" sz="1100" dirty="0">
                          <a:solidFill>
                            <a:schemeClr val="bg1"/>
                          </a:solidFill>
                          <a:effectLst/>
                        </a:rPr>
                        <a:t>(µg/L)</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3418754"/>
                  </a:ext>
                </a:extLst>
              </a:tr>
              <a:tr h="599568">
                <a:tc>
                  <a:txBody>
                    <a:bodyPr/>
                    <a:lstStyle/>
                    <a:p>
                      <a:pPr marL="0" marR="0" algn="ctr">
                        <a:spcBef>
                          <a:spcPts val="0"/>
                        </a:spcBef>
                        <a:spcAft>
                          <a:spcPts val="0"/>
                        </a:spcAft>
                      </a:pPr>
                      <a:r>
                        <a:rPr lang="en-US" sz="1100" dirty="0">
                          <a:solidFill>
                            <a:schemeClr val="bg1"/>
                          </a:solidFill>
                          <a:effectLst/>
                        </a:rPr>
                        <a:t>1</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solidFill>
                            <a:schemeClr val="bg1"/>
                          </a:solidFill>
                          <a:effectLst/>
                        </a:rPr>
                        <a:t>MT/WY Border to Mill Creek </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28</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72507916"/>
                  </a:ext>
                </a:extLst>
              </a:tr>
              <a:tr h="599568">
                <a:tc>
                  <a:txBody>
                    <a:bodyPr/>
                    <a:lstStyle/>
                    <a:p>
                      <a:pPr marL="0" marR="0" algn="ctr">
                        <a:spcBef>
                          <a:spcPts val="0"/>
                        </a:spcBef>
                        <a:spcAft>
                          <a:spcPts val="0"/>
                        </a:spcAft>
                      </a:pPr>
                      <a:r>
                        <a:rPr lang="en-US" sz="1100" dirty="0">
                          <a:solidFill>
                            <a:schemeClr val="bg1"/>
                          </a:solidFill>
                          <a:effectLst/>
                        </a:rPr>
                        <a:t>2</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solidFill>
                            <a:schemeClr val="bg1"/>
                          </a:solidFill>
                          <a:effectLst/>
                        </a:rPr>
                        <a:t>Mill Creek to Boulder River </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22</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5109964"/>
                  </a:ext>
                </a:extLst>
              </a:tr>
              <a:tr h="599568">
                <a:tc>
                  <a:txBody>
                    <a:bodyPr/>
                    <a:lstStyle/>
                    <a:p>
                      <a:pPr marL="0" marR="0" algn="ctr">
                        <a:spcBef>
                          <a:spcPts val="0"/>
                        </a:spcBef>
                        <a:spcAft>
                          <a:spcPts val="0"/>
                        </a:spcAft>
                      </a:pPr>
                      <a:r>
                        <a:rPr lang="en-US" sz="1100" dirty="0">
                          <a:solidFill>
                            <a:schemeClr val="bg1"/>
                          </a:solidFill>
                          <a:effectLst/>
                        </a:rPr>
                        <a:t>3</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solidFill>
                            <a:schemeClr val="bg1"/>
                          </a:solidFill>
                          <a:effectLst/>
                        </a:rPr>
                        <a:t>Boulder River to Stillwater River</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16</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19265383"/>
                  </a:ext>
                </a:extLst>
              </a:tr>
              <a:tr h="599568">
                <a:tc>
                  <a:txBody>
                    <a:bodyPr/>
                    <a:lstStyle/>
                    <a:p>
                      <a:pPr marL="0" marR="0" algn="ctr">
                        <a:spcBef>
                          <a:spcPts val="0"/>
                        </a:spcBef>
                        <a:spcAft>
                          <a:spcPts val="0"/>
                        </a:spcAft>
                      </a:pPr>
                      <a:r>
                        <a:rPr lang="en-US" sz="1100" dirty="0">
                          <a:solidFill>
                            <a:schemeClr val="bg1"/>
                          </a:solidFill>
                          <a:effectLst/>
                        </a:rPr>
                        <a:t>4</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solidFill>
                            <a:schemeClr val="bg1"/>
                          </a:solidFill>
                          <a:effectLst/>
                        </a:rPr>
                        <a:t>Stillwater River to Clarks Fork of the Yellowstone</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13</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2102885"/>
                  </a:ext>
                </a:extLst>
              </a:tr>
              <a:tr h="599568">
                <a:tc>
                  <a:txBody>
                    <a:bodyPr/>
                    <a:lstStyle/>
                    <a:p>
                      <a:pPr marL="0" marR="0" algn="ctr">
                        <a:spcBef>
                          <a:spcPts val="0"/>
                        </a:spcBef>
                        <a:spcAft>
                          <a:spcPts val="0"/>
                        </a:spcAft>
                      </a:pPr>
                      <a:r>
                        <a:rPr lang="en-US" sz="1100" dirty="0">
                          <a:solidFill>
                            <a:schemeClr val="bg1"/>
                          </a:solidFill>
                          <a:effectLst/>
                        </a:rPr>
                        <a:t>5</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b="1" dirty="0">
                          <a:solidFill>
                            <a:schemeClr val="bg1"/>
                          </a:solidFill>
                          <a:effectLst/>
                        </a:rPr>
                        <a:t>Clarks Fork of the Yellowstone to Bighorn River</a:t>
                      </a:r>
                      <a:endParaRPr lang="en-US"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b="1" dirty="0">
                          <a:effectLst/>
                        </a:rPr>
                        <a:t>n/a*</a:t>
                      </a:r>
                      <a:endPar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4129783"/>
                  </a:ext>
                </a:extLst>
              </a:tr>
              <a:tr h="500957">
                <a:tc gridSpan="3">
                  <a:txBody>
                    <a:bodyPr/>
                    <a:lstStyle/>
                    <a:p>
                      <a:pPr marL="0" marR="0">
                        <a:spcBef>
                          <a:spcPts val="0"/>
                        </a:spcBef>
                        <a:spcAft>
                          <a:spcPts val="0"/>
                        </a:spcAft>
                      </a:pPr>
                      <a:r>
                        <a:rPr lang="en-US" sz="1100" dirty="0">
                          <a:effectLst/>
                        </a:rPr>
                        <a:t> </a:t>
                      </a:r>
                    </a:p>
                    <a:p>
                      <a:pPr marL="0" marR="0">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this segment the nonanthropogenic condition is not less that the standard so DEQ-7 standard would continue to apply.</a:t>
                      </a: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8287051"/>
                  </a:ext>
                </a:extLst>
              </a:tr>
            </a:tbl>
          </a:graphicData>
        </a:graphic>
      </p:graphicFrame>
      <p:sp>
        <p:nvSpPr>
          <p:cNvPr id="3" name="TextBox 2">
            <a:extLst>
              <a:ext uri="{FF2B5EF4-FFF2-40B4-BE49-F238E27FC236}">
                <a16:creationId xmlns:a16="http://schemas.microsoft.com/office/drawing/2014/main" id="{4F43B181-F0F3-4E99-BBCC-C9E4F58DCF38}"/>
              </a:ext>
            </a:extLst>
          </p:cNvPr>
          <p:cNvSpPr txBox="1"/>
          <p:nvPr/>
        </p:nvSpPr>
        <p:spPr>
          <a:xfrm>
            <a:off x="8152116" y="1449391"/>
            <a:ext cx="3879588" cy="5355312"/>
          </a:xfrm>
          <a:prstGeom prst="rect">
            <a:avLst/>
          </a:prstGeom>
          <a:noFill/>
        </p:spPr>
        <p:txBody>
          <a:bodyPr wrap="none" rtlCol="0">
            <a:spAutoFit/>
          </a:bodyPr>
          <a:lstStyle/>
          <a:p>
            <a:r>
              <a:rPr lang="en-US" b="1" u="sng" dirty="0">
                <a:effectLst>
                  <a:outerShdw blurRad="38100" dist="38100" dir="2700000" algn="tl">
                    <a:srgbClr val="000000">
                      <a:alpha val="43137"/>
                    </a:srgbClr>
                  </a:outerShdw>
                </a:effectLst>
              </a:rPr>
              <a:t>OTHER ASPECTS OF THE NON-</a:t>
            </a:r>
          </a:p>
          <a:p>
            <a:r>
              <a:rPr lang="en-US" b="1" u="sng" dirty="0">
                <a:effectLst>
                  <a:outerShdw blurRad="38100" dist="38100" dir="2700000" algn="tl">
                    <a:srgbClr val="000000">
                      <a:alpha val="43137"/>
                    </a:srgbClr>
                  </a:outerShdw>
                </a:effectLst>
              </a:rPr>
              <a:t>ANTHROPOGENIC STANDARDS:</a:t>
            </a:r>
          </a:p>
          <a:p>
            <a:endParaRPr lang="en-US" u="sng" dirty="0"/>
          </a:p>
          <a:p>
            <a:r>
              <a:rPr lang="en-US" dirty="0">
                <a:solidFill>
                  <a:srgbClr val="FFFF00"/>
                </a:solidFill>
                <a:effectLst>
                  <a:outerShdw blurRad="38100" dist="38100" dir="2700000" algn="tl">
                    <a:srgbClr val="000000">
                      <a:alpha val="43137"/>
                    </a:srgbClr>
                  </a:outerShdw>
                </a:effectLst>
              </a:rPr>
              <a:t>No use changes along the</a:t>
            </a:r>
          </a:p>
          <a:p>
            <a:r>
              <a:rPr lang="en-US" dirty="0">
                <a:solidFill>
                  <a:srgbClr val="FFFF00"/>
                </a:solidFill>
                <a:effectLst>
                  <a:outerShdw blurRad="38100" dist="38100" dir="2700000" algn="tl">
                    <a:srgbClr val="000000">
                      <a:alpha val="43137"/>
                    </a:srgbClr>
                  </a:outerShdw>
                </a:effectLst>
              </a:rPr>
              <a:t>Yellowstone River are proposed</a:t>
            </a:r>
          </a:p>
          <a:p>
            <a:endParaRPr lang="en-US" dirty="0">
              <a:solidFill>
                <a:srgbClr val="FFFF00"/>
              </a:solidFill>
              <a:effectLst>
                <a:outerShdw blurRad="38100" dist="38100" dir="2700000" algn="tl">
                  <a:srgbClr val="000000">
                    <a:alpha val="43137"/>
                  </a:srgbClr>
                </a:outerShdw>
              </a:effectLst>
            </a:endParaRPr>
          </a:p>
          <a:p>
            <a:r>
              <a:rPr lang="en-US" dirty="0">
                <a:solidFill>
                  <a:srgbClr val="FFFF00"/>
                </a:solidFill>
                <a:effectLst>
                  <a:outerShdw blurRad="38100" dist="38100" dir="2700000" algn="tl">
                    <a:srgbClr val="000000">
                      <a:alpha val="43137"/>
                    </a:srgbClr>
                  </a:outerShdw>
                </a:effectLst>
              </a:rPr>
              <a:t>Standards apply end-of-pipe; no</a:t>
            </a:r>
          </a:p>
          <a:p>
            <a:r>
              <a:rPr lang="en-US" dirty="0">
                <a:solidFill>
                  <a:srgbClr val="FFFF00"/>
                </a:solidFill>
                <a:effectLst>
                  <a:outerShdw blurRad="38100" dist="38100" dir="2700000" algn="tl">
                    <a:srgbClr val="000000">
                      <a:alpha val="43137"/>
                    </a:srgbClr>
                  </a:outerShdw>
                </a:effectLst>
              </a:rPr>
              <a:t>mixing zones</a:t>
            </a:r>
          </a:p>
          <a:p>
            <a:endParaRPr lang="en-US" dirty="0">
              <a:solidFill>
                <a:srgbClr val="FFFF00"/>
              </a:solidFill>
              <a:effectLst>
                <a:outerShdw blurRad="38100" dist="38100" dir="2700000" algn="tl">
                  <a:srgbClr val="000000">
                    <a:alpha val="43137"/>
                  </a:srgbClr>
                </a:outerShdw>
              </a:effectLst>
            </a:endParaRPr>
          </a:p>
          <a:p>
            <a:r>
              <a:rPr lang="en-US" dirty="0">
                <a:solidFill>
                  <a:srgbClr val="FFFF00"/>
                </a:solidFill>
                <a:effectLst>
                  <a:outerShdw blurRad="38100" dist="38100" dir="2700000" algn="tl">
                    <a:srgbClr val="000000">
                      <a:alpha val="43137"/>
                    </a:srgbClr>
                  </a:outerShdw>
                </a:effectLst>
              </a:rPr>
              <a:t>For permits, an average monthly</a:t>
            </a:r>
          </a:p>
          <a:p>
            <a:r>
              <a:rPr lang="en-US" dirty="0">
                <a:solidFill>
                  <a:srgbClr val="FFFF00"/>
                </a:solidFill>
                <a:effectLst>
                  <a:outerShdw blurRad="38100" dist="38100" dir="2700000" algn="tl">
                    <a:srgbClr val="000000">
                      <a:alpha val="43137"/>
                    </a:srgbClr>
                  </a:outerShdw>
                </a:effectLst>
              </a:rPr>
              <a:t>limit and a maximum daily limit</a:t>
            </a:r>
          </a:p>
          <a:p>
            <a:r>
              <a:rPr lang="en-US" dirty="0">
                <a:solidFill>
                  <a:srgbClr val="FFFF00"/>
                </a:solidFill>
                <a:effectLst>
                  <a:outerShdw blurRad="38100" dist="38100" dir="2700000" algn="tl">
                    <a:srgbClr val="000000">
                      <a:alpha val="43137"/>
                    </a:srgbClr>
                  </a:outerShdw>
                </a:effectLst>
              </a:rPr>
              <a:t>will be calculated per EPA</a:t>
            </a:r>
          </a:p>
          <a:p>
            <a:r>
              <a:rPr lang="en-US" dirty="0">
                <a:solidFill>
                  <a:srgbClr val="FFFF00"/>
                </a:solidFill>
                <a:effectLst>
                  <a:outerShdw blurRad="38100" dist="38100" dir="2700000" algn="tl">
                    <a:srgbClr val="000000">
                      <a:alpha val="43137"/>
                    </a:srgbClr>
                  </a:outerShdw>
                </a:effectLst>
              </a:rPr>
              <a:t>(1991) methods; “no sample shall</a:t>
            </a:r>
          </a:p>
          <a:p>
            <a:r>
              <a:rPr lang="en-US" dirty="0">
                <a:solidFill>
                  <a:srgbClr val="FFFF00"/>
                </a:solidFill>
                <a:effectLst>
                  <a:outerShdw blurRad="38100" dist="38100" dir="2700000" algn="tl">
                    <a:srgbClr val="000000">
                      <a:alpha val="43137"/>
                    </a:srgbClr>
                  </a:outerShdw>
                </a:effectLst>
              </a:rPr>
              <a:t>exceed” does not apply</a:t>
            </a:r>
          </a:p>
          <a:p>
            <a:endParaRPr lang="en-US" dirty="0">
              <a:solidFill>
                <a:srgbClr val="FFFF00"/>
              </a:solidFill>
              <a:effectLst>
                <a:outerShdw blurRad="38100" dist="38100" dir="2700000" algn="tl">
                  <a:srgbClr val="000000">
                    <a:alpha val="43137"/>
                  </a:srgbClr>
                </a:outerShdw>
              </a:effectLst>
            </a:endParaRPr>
          </a:p>
          <a:p>
            <a:r>
              <a:rPr lang="en-US" dirty="0">
                <a:solidFill>
                  <a:srgbClr val="FFFF00"/>
                </a:solidFill>
                <a:effectLst>
                  <a:outerShdw blurRad="38100" dist="38100" dir="2700000" algn="tl">
                    <a:srgbClr val="000000">
                      <a:alpha val="43137"/>
                    </a:srgbClr>
                  </a:outerShdw>
                </a:effectLst>
              </a:rPr>
              <a:t>Long-term ambient assessment</a:t>
            </a:r>
          </a:p>
          <a:p>
            <a:r>
              <a:rPr lang="en-US" dirty="0">
                <a:solidFill>
                  <a:srgbClr val="FFFF00"/>
                </a:solidFill>
                <a:effectLst>
                  <a:outerShdw blurRad="38100" dist="38100" dir="2700000" algn="tl">
                    <a:srgbClr val="000000">
                      <a:alpha val="43137"/>
                    </a:srgbClr>
                  </a:outerShdw>
                </a:effectLst>
              </a:rPr>
              <a:t>will evaluate changes in river’s</a:t>
            </a:r>
          </a:p>
          <a:p>
            <a:r>
              <a:rPr lang="en-US" dirty="0">
                <a:solidFill>
                  <a:srgbClr val="FFFF00"/>
                </a:solidFill>
                <a:effectLst>
                  <a:outerShdw blurRad="38100" dist="38100" dir="2700000" algn="tl">
                    <a:srgbClr val="000000">
                      <a:alpha val="43137"/>
                    </a:srgbClr>
                  </a:outerShdw>
                </a:effectLst>
              </a:rPr>
              <a:t>median arsenic concentration</a:t>
            </a:r>
          </a:p>
          <a:p>
            <a:endParaRPr lang="en-US" dirty="0"/>
          </a:p>
        </p:txBody>
      </p:sp>
    </p:spTree>
    <p:extLst>
      <p:ext uri="{BB962C8B-B14F-4D97-AF65-F5344CB8AC3E}">
        <p14:creationId xmlns:p14="http://schemas.microsoft.com/office/powerpoint/2010/main" val="646070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D4CE19E-458D-4C4D-955D-12A3520FA7BF}"/>
              </a:ext>
            </a:extLst>
          </p:cNvPr>
          <p:cNvSpPr>
            <a:spLocks noGrp="1"/>
          </p:cNvSpPr>
          <p:nvPr>
            <p:ph type="title"/>
          </p:nvPr>
        </p:nvSpPr>
        <p:spPr>
          <a:xfrm>
            <a:off x="4872012" y="1447800"/>
            <a:ext cx="5222325" cy="3329581"/>
          </a:xfrm>
        </p:spPr>
        <p:txBody>
          <a:bodyPr vert="horz" lIns="91440" tIns="45720" rIns="91440" bIns="45720" rtlCol="0" anchor="b">
            <a:normAutofit/>
          </a:bodyPr>
          <a:lstStyle/>
          <a:p>
            <a:r>
              <a:rPr lang="en-US" sz="7200" dirty="0">
                <a:effectLst>
                  <a:outerShdw blurRad="38100" dist="38100" dir="2700000" algn="tl">
                    <a:srgbClr val="000000">
                      <a:alpha val="43137"/>
                    </a:srgbClr>
                  </a:outerShdw>
                </a:effectLst>
              </a:rPr>
              <a:t>Discussion, Next Steps</a:t>
            </a:r>
          </a:p>
        </p:txBody>
      </p:sp>
      <p:sp>
        <p:nvSpPr>
          <p:cNvPr id="20" name="Rectangle 19">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dirty="0"/>
          </a:p>
        </p:txBody>
      </p:sp>
      <p:sp>
        <p:nvSpPr>
          <p:cNvPr id="24"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3" name="Picture 2" descr="A picture containing clipart&#10;&#10;Description automatically generated">
            <a:extLst>
              <a:ext uri="{FF2B5EF4-FFF2-40B4-BE49-F238E27FC236}">
                <a16:creationId xmlns:a16="http://schemas.microsoft.com/office/drawing/2014/main" id="{6ABE26B5-4E28-4DED-B419-6CFFDC1CE8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647240" y="2853144"/>
            <a:ext cx="2936836" cy="1380312"/>
          </a:xfrm>
          <a:prstGeom prst="rect">
            <a:avLst/>
          </a:prstGeom>
          <a:noFill/>
          <a:effectLst/>
        </p:spPr>
      </p:pic>
    </p:spTree>
    <p:extLst>
      <p:ext uri="{BB962C8B-B14F-4D97-AF65-F5344CB8AC3E}">
        <p14:creationId xmlns:p14="http://schemas.microsoft.com/office/powerpoint/2010/main" val="170102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B3DDB8-4BBF-40FC-8D37-1B5B85ED108A}"/>
              </a:ext>
            </a:extLst>
          </p:cNvPr>
          <p:cNvPicPr>
            <a:picLocks noChangeAspect="1"/>
          </p:cNvPicPr>
          <p:nvPr/>
        </p:nvPicPr>
        <p:blipFill>
          <a:blip r:embed="rId3"/>
          <a:stretch>
            <a:fillRect/>
          </a:stretch>
        </p:blipFill>
        <p:spPr>
          <a:xfrm>
            <a:off x="1605776" y="132914"/>
            <a:ext cx="8709102" cy="6683102"/>
          </a:xfrm>
          <a:prstGeom prst="rect">
            <a:avLst/>
          </a:prstGeom>
        </p:spPr>
      </p:pic>
      <p:pic>
        <p:nvPicPr>
          <p:cNvPr id="8" name="Picture 4" descr="FIG-1_25">
            <a:extLst>
              <a:ext uri="{FF2B5EF4-FFF2-40B4-BE49-F238E27FC236}">
                <a16:creationId xmlns:a16="http://schemas.microsoft.com/office/drawing/2014/main" id="{2EC88155-001A-46F2-8A4B-02A9A90138C4}"/>
              </a:ext>
            </a:extLst>
          </p:cNvPr>
          <p:cNvPicPr>
            <a:picLocks noChangeAspect="1" noChangeArrowheads="1"/>
          </p:cNvPicPr>
          <p:nvPr/>
        </p:nvPicPr>
        <p:blipFill rotWithShape="1">
          <a:blip r:embed="rId4" cstate="print"/>
          <a:srcRect l="10402" t="10093" r="55638" b="72245"/>
          <a:stretch/>
        </p:blipFill>
        <p:spPr bwMode="auto">
          <a:xfrm>
            <a:off x="1779172" y="300183"/>
            <a:ext cx="1846218" cy="1461873"/>
          </a:xfrm>
          <a:prstGeom prst="rect">
            <a:avLst/>
          </a:prstGeom>
          <a:noFill/>
          <a:ln w="22225">
            <a:solidFill>
              <a:schemeClr val="bg1"/>
            </a:solidFill>
            <a:miter lim="800000"/>
            <a:headEnd/>
            <a:tailEnd/>
          </a:ln>
        </p:spPr>
      </p:pic>
    </p:spTree>
    <p:extLst>
      <p:ext uri="{BB962C8B-B14F-4D97-AF65-F5344CB8AC3E}">
        <p14:creationId xmlns:p14="http://schemas.microsoft.com/office/powerpoint/2010/main" val="213580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6" name="Freeform 7">
            <a:extLst>
              <a:ext uri="{FF2B5EF4-FFF2-40B4-BE49-F238E27FC236}">
                <a16:creationId xmlns:a16="http://schemas.microsoft.com/office/drawing/2014/main" id="{DD540830-1D5B-4124-AD19-E95C33AC2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410FBB44-699B-4BE6-BF89-335710C16FBB}"/>
              </a:ext>
            </a:extLst>
          </p:cNvPr>
          <p:cNvSpPr>
            <a:spLocks noGrp="1"/>
          </p:cNvSpPr>
          <p:nvPr>
            <p:ph type="title"/>
          </p:nvPr>
        </p:nvSpPr>
        <p:spPr>
          <a:xfrm>
            <a:off x="648930" y="629267"/>
            <a:ext cx="9252154" cy="1016654"/>
          </a:xfrm>
        </p:spPr>
        <p:txBody>
          <a:bodyPr>
            <a:normAutofit/>
          </a:bodyPr>
          <a:lstStyle/>
          <a:p>
            <a:r>
              <a:rPr lang="en-US" dirty="0">
                <a:effectLst>
                  <a:outerShdw blurRad="38100" dist="38100" dir="2700000" algn="tl">
                    <a:srgbClr val="000000">
                      <a:alpha val="43137"/>
                    </a:srgbClr>
                  </a:outerShdw>
                </a:effectLst>
              </a:rPr>
              <a:t>Background</a:t>
            </a:r>
          </a:p>
        </p:txBody>
      </p:sp>
      <p:sp>
        <p:nvSpPr>
          <p:cNvPr id="28" name="Rectangle 27">
            <a:extLst>
              <a:ext uri="{FF2B5EF4-FFF2-40B4-BE49-F238E27FC236}">
                <a16:creationId xmlns:a16="http://schemas.microsoft.com/office/drawing/2014/main" id="{8B1928F0-389D-4382-8440-F6150A01C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5">
            <a:extLst>
              <a:ext uri="{FF2B5EF4-FFF2-40B4-BE49-F238E27FC236}">
                <a16:creationId xmlns:a16="http://schemas.microsoft.com/office/drawing/2014/main" id="{DF9B0FBD-51D8-4E3C-9E78-429AE6676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a:extLst>
              <a:ext uri="{FF2B5EF4-FFF2-40B4-BE49-F238E27FC236}">
                <a16:creationId xmlns:a16="http://schemas.microsoft.com/office/drawing/2014/main" id="{441B77C8-B79F-42DF-90D8-2584E840065A}"/>
              </a:ext>
            </a:extLst>
          </p:cNvPr>
          <p:cNvPicPr>
            <a:picLocks noChangeAspect="1"/>
          </p:cNvPicPr>
          <p:nvPr/>
        </p:nvPicPr>
        <p:blipFill>
          <a:blip r:embed="rId3"/>
          <a:stretch>
            <a:fillRect/>
          </a:stretch>
        </p:blipFill>
        <p:spPr>
          <a:xfrm>
            <a:off x="288449" y="2783987"/>
            <a:ext cx="6060100" cy="3272021"/>
          </a:xfrm>
          <a:prstGeom prst="rect">
            <a:avLst/>
          </a:prstGeom>
          <a:effectLst/>
        </p:spPr>
      </p:pic>
      <p:sp>
        <p:nvSpPr>
          <p:cNvPr id="3" name="Content Placeholder 2">
            <a:extLst>
              <a:ext uri="{FF2B5EF4-FFF2-40B4-BE49-F238E27FC236}">
                <a16:creationId xmlns:a16="http://schemas.microsoft.com/office/drawing/2014/main" id="{0DDE0E2A-4BEF-4304-B2D3-9C524A92EE2E}"/>
              </a:ext>
            </a:extLst>
          </p:cNvPr>
          <p:cNvSpPr>
            <a:spLocks noGrp="1"/>
          </p:cNvSpPr>
          <p:nvPr>
            <p:ph idx="1"/>
          </p:nvPr>
        </p:nvSpPr>
        <p:spPr>
          <a:xfrm>
            <a:off x="6569135" y="2783987"/>
            <a:ext cx="5122606" cy="3658689"/>
          </a:xfrm>
        </p:spPr>
        <p:txBody>
          <a:bodyPr>
            <a:normAutofit/>
          </a:bodyPr>
          <a:lstStyle/>
          <a:p>
            <a:pPr>
              <a:lnSpc>
                <a:spcPct val="90000"/>
              </a:lnSpc>
            </a:pPr>
            <a:r>
              <a:rPr lang="en-US" sz="1600" b="1" dirty="0">
                <a:solidFill>
                  <a:schemeClr val="bg1"/>
                </a:solidFill>
              </a:rPr>
              <a:t>DEQ developed nonanthropogenic arsenic criteria for parts of the Yellowstone River</a:t>
            </a:r>
          </a:p>
          <a:p>
            <a:pPr lvl="1">
              <a:lnSpc>
                <a:spcPct val="90000"/>
              </a:lnSpc>
            </a:pPr>
            <a:r>
              <a:rPr lang="en-US" sz="1400" b="1" dirty="0">
                <a:solidFill>
                  <a:schemeClr val="bg1"/>
                </a:solidFill>
              </a:rPr>
              <a:t>DEQ emphasized that—at these concentration ranges—the drinking water beneficial use is the use most likely to be effected.</a:t>
            </a:r>
            <a:endParaRPr lang="en-US" sz="1600" b="1" dirty="0">
              <a:solidFill>
                <a:schemeClr val="bg1"/>
              </a:solidFill>
            </a:endParaRPr>
          </a:p>
          <a:p>
            <a:pPr marL="457200" lvl="1" indent="0">
              <a:lnSpc>
                <a:spcPct val="90000"/>
              </a:lnSpc>
              <a:buNone/>
            </a:pPr>
            <a:endParaRPr lang="en-US" sz="1600" b="1" dirty="0">
              <a:solidFill>
                <a:schemeClr val="bg1"/>
              </a:solidFill>
            </a:endParaRPr>
          </a:p>
          <a:p>
            <a:pPr lvl="1">
              <a:lnSpc>
                <a:spcPct val="90000"/>
              </a:lnSpc>
            </a:pPr>
            <a:r>
              <a:rPr lang="en-US" sz="1600" b="1" dirty="0">
                <a:solidFill>
                  <a:schemeClr val="bg1"/>
                </a:solidFill>
              </a:rPr>
              <a:t>Concerns from industry resulted in WPCAC tabling the rulemaking (until 1/10/2020)</a:t>
            </a:r>
          </a:p>
          <a:p>
            <a:pPr lvl="2">
              <a:lnSpc>
                <a:spcPct val="90000"/>
              </a:lnSpc>
            </a:pPr>
            <a:r>
              <a:rPr lang="en-US" sz="1400" b="1" dirty="0">
                <a:solidFill>
                  <a:schemeClr val="bg1"/>
                </a:solidFill>
              </a:rPr>
              <a:t>Since then, additional analyses have been completed which modify DEQ’s recommendations as to how the standards should be expressed</a:t>
            </a:r>
          </a:p>
          <a:p>
            <a:pPr lvl="1">
              <a:lnSpc>
                <a:spcPct val="90000"/>
              </a:lnSpc>
            </a:pPr>
            <a:endParaRPr lang="en-US" sz="1000" b="1" dirty="0">
              <a:solidFill>
                <a:schemeClr val="bg1"/>
              </a:solidFill>
            </a:endParaRPr>
          </a:p>
        </p:txBody>
      </p:sp>
      <p:pic>
        <p:nvPicPr>
          <p:cNvPr id="5" name="Picture 4">
            <a:extLst>
              <a:ext uri="{FF2B5EF4-FFF2-40B4-BE49-F238E27FC236}">
                <a16:creationId xmlns:a16="http://schemas.microsoft.com/office/drawing/2014/main" id="{B5F47A02-A2F2-46FC-B60C-F951915A7E52}"/>
              </a:ext>
            </a:extLst>
          </p:cNvPr>
          <p:cNvPicPr>
            <a:picLocks noChangeAspect="1"/>
          </p:cNvPicPr>
          <p:nvPr/>
        </p:nvPicPr>
        <p:blipFill>
          <a:blip r:embed="rId4"/>
          <a:stretch>
            <a:fillRect/>
          </a:stretch>
        </p:blipFill>
        <p:spPr>
          <a:xfrm>
            <a:off x="4023811" y="59636"/>
            <a:ext cx="4371966" cy="2648730"/>
          </a:xfrm>
          <a:prstGeom prst="rect">
            <a:avLst/>
          </a:prstGeom>
          <a:ln w="12700">
            <a:solidFill>
              <a:schemeClr val="bg1"/>
            </a:solidFill>
          </a:ln>
        </p:spPr>
      </p:pic>
    </p:spTree>
    <p:extLst>
      <p:ext uri="{BB962C8B-B14F-4D97-AF65-F5344CB8AC3E}">
        <p14:creationId xmlns:p14="http://schemas.microsoft.com/office/powerpoint/2010/main" val="96050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A93A-8E47-499A-A79B-A1A6684FDCFE}"/>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State Statutes Involved</a:t>
            </a:r>
          </a:p>
        </p:txBody>
      </p:sp>
      <p:sp>
        <p:nvSpPr>
          <p:cNvPr id="3" name="Content Placeholder 2">
            <a:extLst>
              <a:ext uri="{FF2B5EF4-FFF2-40B4-BE49-F238E27FC236}">
                <a16:creationId xmlns:a16="http://schemas.microsoft.com/office/drawing/2014/main" id="{2AC68070-5B15-44A8-A0C8-91FD763BC2DA}"/>
              </a:ext>
            </a:extLst>
          </p:cNvPr>
          <p:cNvSpPr>
            <a:spLocks noGrp="1"/>
          </p:cNvSpPr>
          <p:nvPr>
            <p:ph idx="1"/>
          </p:nvPr>
        </p:nvSpPr>
        <p:spPr>
          <a:xfrm>
            <a:off x="1103312" y="1497874"/>
            <a:ext cx="8946541" cy="5251269"/>
          </a:xfrm>
        </p:spPr>
        <p:txBody>
          <a:bodyPr>
            <a:normAutofit/>
          </a:bodyPr>
          <a:lstStyle/>
          <a:p>
            <a:r>
              <a:rPr lang="en-US" sz="2400" dirty="0">
                <a:effectLst>
                  <a:outerShdw blurRad="38100" dist="38100" dir="2700000" algn="tl">
                    <a:srgbClr val="000000">
                      <a:alpha val="43137"/>
                    </a:srgbClr>
                  </a:outerShdw>
                </a:effectLst>
              </a:rPr>
              <a:t>75-5-222 (1): For parameters for which the standards are more stringent than the nonanthropogenic condition, the standard is the nonanthropogenic condition. </a:t>
            </a:r>
          </a:p>
          <a:p>
            <a:pPr marL="0" indent="0">
              <a:buNone/>
            </a:pPr>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75-5-301(2): The board shall formulate and adopt WQ standards, giving consideration to the economics of waste treatment and prevention.</a:t>
            </a:r>
          </a:p>
          <a:p>
            <a:pPr marL="0" indent="0">
              <a:buNone/>
            </a:pPr>
            <a:endParaRPr lang="en-US" sz="2400" dirty="0">
              <a:effectLst>
                <a:outerShdw blurRad="38100" dist="38100" dir="2700000" algn="tl">
                  <a:srgbClr val="000000">
                    <a:alpha val="43137"/>
                  </a:srgbClr>
                </a:outerShdw>
              </a:effectLst>
            </a:endParaRPr>
          </a:p>
          <a:p>
            <a:r>
              <a:rPr lang="en-US" sz="2400" dirty="0">
                <a:effectLst>
                  <a:outerShdw blurRad="38100" dist="38100" dir="2700000" algn="tl">
                    <a:srgbClr val="000000">
                      <a:alpha val="43137"/>
                    </a:srgbClr>
                  </a:outerShdw>
                </a:effectLst>
              </a:rPr>
              <a:t>75-5-101: The state’s public policy is to conserve water by protecting, maintaining, and improving the quality and potability of water for public water supplies, wildlife, fish…</a:t>
            </a:r>
          </a:p>
        </p:txBody>
      </p:sp>
    </p:spTree>
    <p:extLst>
      <p:ext uri="{BB962C8B-B14F-4D97-AF65-F5344CB8AC3E}">
        <p14:creationId xmlns:p14="http://schemas.microsoft.com/office/powerpoint/2010/main" val="11173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C668-F3A8-48B8-8225-3FA4B95CCE2A}"/>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An Objective Way to Assess the Best Expression of the Standards</a:t>
            </a:r>
          </a:p>
        </p:txBody>
      </p:sp>
      <p:sp>
        <p:nvSpPr>
          <p:cNvPr id="3" name="Content Placeholder 2">
            <a:extLst>
              <a:ext uri="{FF2B5EF4-FFF2-40B4-BE49-F238E27FC236}">
                <a16:creationId xmlns:a16="http://schemas.microsoft.com/office/drawing/2014/main" id="{8F518081-7B58-4D12-BFF5-A47E18CC47DB}"/>
              </a:ext>
            </a:extLst>
          </p:cNvPr>
          <p:cNvSpPr>
            <a:spLocks noGrp="1"/>
          </p:cNvSpPr>
          <p:nvPr>
            <p:ph idx="1"/>
          </p:nvPr>
        </p:nvSpPr>
        <p:spPr>
          <a:xfrm>
            <a:off x="1469072" y="2662519"/>
            <a:ext cx="8946541" cy="4195481"/>
          </a:xfrm>
        </p:spPr>
        <p:txBody>
          <a:bodyPr>
            <a:normAutofit/>
          </a:bodyPr>
          <a:lstStyle/>
          <a:p>
            <a:pPr marL="0" indent="0">
              <a:buNone/>
            </a:pPr>
            <a:r>
              <a:rPr lang="en-US" sz="2800" b="1" u="sng" dirty="0">
                <a:solidFill>
                  <a:srgbClr val="FFC000"/>
                </a:solidFill>
                <a:effectLst>
                  <a:outerShdw blurRad="38100" dist="38100" dir="2700000" algn="tl">
                    <a:srgbClr val="000000">
                      <a:alpha val="43137"/>
                    </a:srgbClr>
                  </a:outerShdw>
                </a:effectLst>
              </a:rPr>
              <a:t>Line of Reasoning</a:t>
            </a:r>
            <a:r>
              <a:rPr lang="en-US" sz="2800" dirty="0">
                <a:effectLst>
                  <a:outerShdw blurRad="38100" dist="38100" dir="2700000" algn="tl">
                    <a:srgbClr val="000000">
                      <a:alpha val="43137"/>
                    </a:srgbClr>
                  </a:outerShdw>
                </a:effectLst>
              </a:rPr>
              <a:t>: </a:t>
            </a:r>
            <a:r>
              <a:rPr lang="en-US" sz="2800" u="sng" dirty="0">
                <a:effectLst>
                  <a:outerShdw blurRad="38100" dist="38100" dir="2700000" algn="tl">
                    <a:srgbClr val="000000">
                      <a:alpha val="43137"/>
                    </a:srgbClr>
                  </a:outerShdw>
                </a:effectLst>
              </a:rPr>
              <a:t>If</a:t>
            </a:r>
            <a:r>
              <a:rPr lang="en-US" sz="2800" dirty="0">
                <a:effectLst>
                  <a:outerShdw blurRad="38100" dist="38100" dir="2700000" algn="tl">
                    <a:srgbClr val="000000">
                      <a:alpha val="43137"/>
                    </a:srgbClr>
                  </a:outerShdw>
                </a:effectLst>
              </a:rPr>
              <a:t> adopting nonanthropogenic arsenic standards in a particular way—while conforming with the statutes—can demonstrably decrease cancer risk for people using the Yellowstone River as a water supply, </a:t>
            </a:r>
            <a:r>
              <a:rPr lang="en-US" sz="2800" u="sng" dirty="0">
                <a:effectLst>
                  <a:outerShdw blurRad="38100" dist="38100" dir="2700000" algn="tl">
                    <a:srgbClr val="000000">
                      <a:alpha val="43137"/>
                    </a:srgbClr>
                  </a:outerShdw>
                </a:effectLst>
              </a:rPr>
              <a:t>then</a:t>
            </a:r>
            <a:r>
              <a:rPr lang="en-US" sz="2800" dirty="0">
                <a:effectLst>
                  <a:outerShdw blurRad="38100" dist="38100" dir="2700000" algn="tl">
                    <a:srgbClr val="000000">
                      <a:alpha val="43137"/>
                    </a:srgbClr>
                  </a:outerShdw>
                </a:effectLst>
              </a:rPr>
              <a:t> that is the best expression of the standards. </a:t>
            </a:r>
          </a:p>
        </p:txBody>
      </p:sp>
    </p:spTree>
    <p:extLst>
      <p:ext uri="{BB962C8B-B14F-4D97-AF65-F5344CB8AC3E}">
        <p14:creationId xmlns:p14="http://schemas.microsoft.com/office/powerpoint/2010/main" val="160875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3BE7-A455-4590-8944-E64A5C38DABD}"/>
              </a:ext>
            </a:extLst>
          </p:cNvPr>
          <p:cNvSpPr>
            <a:spLocks noGrp="1"/>
          </p:cNvSpPr>
          <p:nvPr>
            <p:ph type="title"/>
          </p:nvPr>
        </p:nvSpPr>
        <p:spPr>
          <a:xfrm>
            <a:off x="245517" y="400467"/>
            <a:ext cx="10735992" cy="1400530"/>
          </a:xfrm>
        </p:spPr>
        <p:txBody>
          <a:bodyPr/>
          <a:lstStyle/>
          <a:p>
            <a:r>
              <a:rPr lang="en-US" sz="3600" dirty="0">
                <a:effectLst>
                  <a:outerShdw blurRad="38100" dist="38100" dir="2700000" algn="tl">
                    <a:srgbClr val="000000">
                      <a:alpha val="43137"/>
                    </a:srgbClr>
                  </a:outerShdw>
                </a:effectLst>
              </a:rPr>
              <a:t>Since the November 2019 WPCAC Meeting</a:t>
            </a:r>
          </a:p>
        </p:txBody>
      </p:sp>
      <p:sp>
        <p:nvSpPr>
          <p:cNvPr id="3" name="Content Placeholder 2">
            <a:extLst>
              <a:ext uri="{FF2B5EF4-FFF2-40B4-BE49-F238E27FC236}">
                <a16:creationId xmlns:a16="http://schemas.microsoft.com/office/drawing/2014/main" id="{FFB8DBB7-53D6-4124-93D3-FD5A8E3A33CF}"/>
              </a:ext>
            </a:extLst>
          </p:cNvPr>
          <p:cNvSpPr>
            <a:spLocks noGrp="1"/>
          </p:cNvSpPr>
          <p:nvPr>
            <p:ph idx="1"/>
          </p:nvPr>
        </p:nvSpPr>
        <p:spPr>
          <a:xfrm>
            <a:off x="735406" y="1505775"/>
            <a:ext cx="10779937" cy="5191115"/>
          </a:xfrm>
        </p:spPr>
        <p:txBody>
          <a:bodyPr>
            <a:normAutofit fontScale="92500" lnSpcReduction="20000"/>
          </a:bodyPr>
          <a:lstStyle/>
          <a:p>
            <a:r>
              <a:rPr lang="en-US" sz="2600" dirty="0">
                <a:effectLst>
                  <a:outerShdw blurRad="38100" dist="38100" dir="2700000" algn="tl">
                    <a:srgbClr val="000000">
                      <a:alpha val="43137"/>
                    </a:srgbClr>
                  </a:outerShdw>
                </a:effectLst>
              </a:rPr>
              <a:t>Explored effects on the drinking water beneficial use when nonanthropogenic standards are expressed in different ways</a:t>
            </a:r>
          </a:p>
          <a:p>
            <a:pPr marL="0" indent="0">
              <a:buNone/>
            </a:pPr>
            <a:endParaRPr lang="en-US" sz="2600" dirty="0">
              <a:effectLst>
                <a:outerShdw blurRad="38100" dist="38100" dir="2700000" algn="tl">
                  <a:srgbClr val="000000">
                    <a:alpha val="43137"/>
                  </a:srgbClr>
                </a:outerShdw>
              </a:effectLst>
            </a:endParaRPr>
          </a:p>
          <a:p>
            <a:pPr lvl="1"/>
            <a:r>
              <a:rPr lang="en-US" sz="2600" dirty="0">
                <a:effectLst>
                  <a:outerShdw blurRad="38100" dist="38100" dir="2700000" algn="tl">
                    <a:srgbClr val="000000">
                      <a:alpha val="43137"/>
                    </a:srgbClr>
                  </a:outerShdw>
                </a:effectLst>
              </a:rPr>
              <a:t>High Flow and Low Flow Seasonal Median Standards (2 values); </a:t>
            </a:r>
            <a:r>
              <a:rPr lang="en-US" sz="2600" i="1" dirty="0">
                <a:effectLst>
                  <a:outerShdw blurRad="38100" dist="38100" dir="2700000" algn="tl">
                    <a:srgbClr val="000000">
                      <a:alpha val="43137"/>
                    </a:srgbClr>
                  </a:outerShdw>
                </a:effectLst>
              </a:rPr>
              <a:t>vs</a:t>
            </a:r>
            <a:r>
              <a:rPr lang="en-US" sz="2600" dirty="0">
                <a:effectLst>
                  <a:outerShdw blurRad="38100" dist="38100" dir="2700000" algn="tl">
                    <a:srgbClr val="000000">
                      <a:alpha val="43137"/>
                    </a:srgbClr>
                  </a:outerShdw>
                </a:effectLst>
              </a:rPr>
              <a:t>.</a:t>
            </a:r>
          </a:p>
          <a:p>
            <a:pPr marL="457200" lvl="1" indent="0">
              <a:buNone/>
            </a:pPr>
            <a:endParaRPr lang="en-US" sz="2600" dirty="0">
              <a:effectLst>
                <a:outerShdw blurRad="38100" dist="38100" dir="2700000" algn="tl">
                  <a:srgbClr val="000000">
                    <a:alpha val="43137"/>
                  </a:srgbClr>
                </a:outerShdw>
              </a:effectLst>
            </a:endParaRPr>
          </a:p>
          <a:p>
            <a:pPr lvl="1"/>
            <a:r>
              <a:rPr lang="en-US" sz="2600" dirty="0">
                <a:effectLst>
                  <a:outerShdw blurRad="38100" dist="38100" dir="2700000" algn="tl">
                    <a:srgbClr val="000000">
                      <a:alpha val="43137"/>
                    </a:srgbClr>
                  </a:outerShdw>
                </a:effectLst>
              </a:rPr>
              <a:t>Single Annual Median Standard (1 value).</a:t>
            </a:r>
          </a:p>
          <a:p>
            <a:pPr lvl="1"/>
            <a:endParaRPr lang="en-US" sz="2600" dirty="0">
              <a:effectLst>
                <a:outerShdw blurRad="38100" dist="38100" dir="2700000" algn="tl">
                  <a:srgbClr val="000000">
                    <a:alpha val="43137"/>
                  </a:srgbClr>
                </a:outerShdw>
              </a:effectLst>
            </a:endParaRPr>
          </a:p>
          <a:p>
            <a:pPr marL="0" indent="0" algn="ctr">
              <a:buNone/>
            </a:pPr>
            <a:r>
              <a:rPr lang="en-US" sz="2400" u="sng" dirty="0">
                <a:solidFill>
                  <a:srgbClr val="FFC000"/>
                </a:solidFill>
                <a:effectLst>
                  <a:outerShdw blurRad="38100" dist="38100" dir="2700000" algn="tl">
                    <a:srgbClr val="000000">
                      <a:alpha val="43137"/>
                    </a:srgbClr>
                  </a:outerShdw>
                </a:effectLst>
              </a:rPr>
              <a:t>Question</a:t>
            </a:r>
            <a:r>
              <a:rPr lang="en-US" sz="2400" dirty="0">
                <a:solidFill>
                  <a:srgbClr val="FFC000"/>
                </a:solidFill>
                <a:effectLst>
                  <a:outerShdw blurRad="38100" dist="38100" dir="2700000" algn="tl">
                    <a:srgbClr val="000000">
                      <a:alpha val="43137"/>
                    </a:srgbClr>
                  </a:outerShdw>
                </a:effectLst>
              </a:rPr>
              <a:t>: Which nonanthropogenic standards (2 Seasonal, or 1 Annual) result in lower cancer risk to people drinking water from the Yellowstone River downstream from permitted arsenic discharges?</a:t>
            </a:r>
          </a:p>
          <a:p>
            <a:pPr marL="0" indent="0" algn="ctr">
              <a:buNone/>
            </a:pPr>
            <a:endParaRPr lang="en-US" sz="2400" dirty="0">
              <a:effectLst>
                <a:outerShdw blurRad="38100" dist="38100" dir="2700000" algn="tl">
                  <a:srgbClr val="000000">
                    <a:alpha val="43137"/>
                  </a:srgbClr>
                </a:outerShdw>
              </a:effectLst>
            </a:endParaRPr>
          </a:p>
          <a:p>
            <a:pPr>
              <a:buFont typeface="Wingdings" panose="05000000000000000000" pitchFamily="2" charset="2"/>
              <a:buChar char="Ø"/>
            </a:pPr>
            <a:r>
              <a:rPr lang="en-US" sz="2400" dirty="0">
                <a:solidFill>
                  <a:srgbClr val="FFFF00"/>
                </a:solidFill>
                <a:effectLst>
                  <a:outerShdw blurRad="38100" dist="38100" dir="2700000" algn="tl">
                    <a:srgbClr val="000000">
                      <a:alpha val="43137"/>
                    </a:srgbClr>
                  </a:outerShdw>
                </a:effectLst>
              </a:rPr>
              <a:t>Must assume—or demonstrate—that arsenic in finished drinking water varies with river arsenic concentrations </a:t>
            </a:r>
          </a:p>
          <a:p>
            <a:pPr marL="0" indent="0">
              <a:buNone/>
            </a:pPr>
            <a:endParaRPr lang="en-US" sz="2400" dirty="0">
              <a:effectLst>
                <a:outerShdw blurRad="38100" dist="38100" dir="2700000" algn="tl">
                  <a:srgbClr val="000000">
                    <a:alpha val="43137"/>
                  </a:srgbClr>
                </a:outerShdw>
              </a:effectLst>
            </a:endParaRPr>
          </a:p>
          <a:p>
            <a:pPr marL="457200" lvl="1" indent="0">
              <a:buNone/>
            </a:pPr>
            <a:endParaRPr lang="en-US" dirty="0"/>
          </a:p>
        </p:txBody>
      </p:sp>
    </p:spTree>
    <p:extLst>
      <p:ext uri="{BB962C8B-B14F-4D97-AF65-F5344CB8AC3E}">
        <p14:creationId xmlns:p14="http://schemas.microsoft.com/office/powerpoint/2010/main" val="2303859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F3C04A5-77B5-488B-A63F-E7222DFA4928}"/>
              </a:ext>
            </a:extLst>
          </p:cNvPr>
          <p:cNvSpPr>
            <a:spLocks noGrp="1"/>
          </p:cNvSpPr>
          <p:nvPr>
            <p:ph type="title"/>
          </p:nvPr>
        </p:nvSpPr>
        <p:spPr>
          <a:xfrm>
            <a:off x="7916091" y="1552846"/>
            <a:ext cx="4153989" cy="3066507"/>
          </a:xfrm>
        </p:spPr>
        <p:txBody>
          <a:bodyPr vert="horz" lIns="91440" tIns="45720" rIns="91440" bIns="45720" rtlCol="0" anchor="b">
            <a:noAutofit/>
          </a:bodyPr>
          <a:lstStyle/>
          <a:p>
            <a:r>
              <a:rPr lang="en-US" sz="3600" dirty="0">
                <a:effectLst>
                  <a:outerShdw blurRad="38100" dist="38100" dir="2700000" algn="tl">
                    <a:srgbClr val="000000">
                      <a:alpha val="43137"/>
                    </a:srgbClr>
                  </a:outerShdw>
                </a:effectLst>
              </a:rPr>
              <a:t>Arsenic in Billings finished drinking water varies with      river arsenic concentration</a:t>
            </a:r>
          </a:p>
        </p:txBody>
      </p:sp>
      <p:sp>
        <p:nvSpPr>
          <p:cNvPr id="21" name="Rectangle 20">
            <a:extLst>
              <a:ext uri="{FF2B5EF4-FFF2-40B4-BE49-F238E27FC236}">
                <a16:creationId xmlns:a16="http://schemas.microsoft.com/office/drawing/2014/main" id="{CCC86F1E-8E2D-4B0B-BB05-41E8E936C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9CB6736-4BA3-4FBD-90CE-A80B1B034BE4}"/>
              </a:ext>
            </a:extLst>
          </p:cNvPr>
          <p:cNvPicPr>
            <a:picLocks noChangeAspect="1"/>
          </p:cNvPicPr>
          <p:nvPr/>
        </p:nvPicPr>
        <p:blipFill>
          <a:blip r:embed="rId7"/>
          <a:stretch>
            <a:fillRect/>
          </a:stretch>
        </p:blipFill>
        <p:spPr>
          <a:xfrm>
            <a:off x="636914" y="1376393"/>
            <a:ext cx="6915664" cy="4221833"/>
          </a:xfrm>
          <a:prstGeom prst="rect">
            <a:avLst/>
          </a:prstGeom>
        </p:spPr>
      </p:pic>
      <p:sp>
        <p:nvSpPr>
          <p:cNvPr id="4" name="TextBox 3">
            <a:extLst>
              <a:ext uri="{FF2B5EF4-FFF2-40B4-BE49-F238E27FC236}">
                <a16:creationId xmlns:a16="http://schemas.microsoft.com/office/drawing/2014/main" id="{B278C204-D21D-4A5D-B08A-B1F7D83E8990}"/>
              </a:ext>
            </a:extLst>
          </p:cNvPr>
          <p:cNvSpPr txBox="1"/>
          <p:nvPr/>
        </p:nvSpPr>
        <p:spPr>
          <a:xfrm>
            <a:off x="8105738" y="5724491"/>
            <a:ext cx="3066865" cy="369332"/>
          </a:xfrm>
          <a:prstGeom prst="rect">
            <a:avLst/>
          </a:prstGeom>
          <a:noFill/>
        </p:spPr>
        <p:txBody>
          <a:bodyPr wrap="none" rtlCol="0">
            <a:spAutoFit/>
          </a:bodyPr>
          <a:lstStyle/>
          <a:p>
            <a:r>
              <a:rPr lang="en-US" dirty="0"/>
              <a:t>Similar findings elsewhere:</a:t>
            </a:r>
          </a:p>
        </p:txBody>
      </p:sp>
      <p:sp>
        <p:nvSpPr>
          <p:cNvPr id="5" name="Rectangle 4">
            <a:extLst>
              <a:ext uri="{FF2B5EF4-FFF2-40B4-BE49-F238E27FC236}">
                <a16:creationId xmlns:a16="http://schemas.microsoft.com/office/drawing/2014/main" id="{6D58EEFB-F63C-43EA-BA55-A4ED57AB0910}"/>
              </a:ext>
            </a:extLst>
          </p:cNvPr>
          <p:cNvSpPr/>
          <p:nvPr/>
        </p:nvSpPr>
        <p:spPr>
          <a:xfrm>
            <a:off x="7732712" y="6093823"/>
            <a:ext cx="6096000" cy="600164"/>
          </a:xfrm>
          <a:prstGeom prst="rect">
            <a:avLst/>
          </a:prstGeom>
        </p:spPr>
        <p:txBody>
          <a:bodyPr>
            <a:spAutoFit/>
          </a:bodyPr>
          <a:lstStyle/>
          <a:p>
            <a:r>
              <a:rPr lang="en-US" sz="1100" dirty="0"/>
              <a:t>Wilson et al., 2002. </a:t>
            </a:r>
            <a:r>
              <a:rPr lang="en-US" sz="1100" i="1" dirty="0"/>
              <a:t>Arsenic removal in water treatment</a:t>
            </a:r>
          </a:p>
          <a:p>
            <a:r>
              <a:rPr lang="en-US" sz="1100" i="1" dirty="0"/>
              <a:t>facilities: Survey of geochemical factors and pilot plant </a:t>
            </a:r>
          </a:p>
          <a:p>
            <a:r>
              <a:rPr lang="en-US" sz="1100" i="1" dirty="0"/>
              <a:t>experiments.  </a:t>
            </a:r>
            <a:r>
              <a:rPr lang="en-US" sz="1100" dirty="0"/>
              <a:t>Illinois Waste Management &amp; Research Center.</a:t>
            </a:r>
          </a:p>
        </p:txBody>
      </p:sp>
    </p:spTree>
    <p:extLst>
      <p:ext uri="{BB962C8B-B14F-4D97-AF65-F5344CB8AC3E}">
        <p14:creationId xmlns:p14="http://schemas.microsoft.com/office/powerpoint/2010/main" val="62922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C501-5C33-47E9-99F9-FB6FE8BD70C7}"/>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Other Principles and Assumptions</a:t>
            </a:r>
          </a:p>
        </p:txBody>
      </p:sp>
      <p:sp>
        <p:nvSpPr>
          <p:cNvPr id="3" name="Content Placeholder 2">
            <a:extLst>
              <a:ext uri="{FF2B5EF4-FFF2-40B4-BE49-F238E27FC236}">
                <a16:creationId xmlns:a16="http://schemas.microsoft.com/office/drawing/2014/main" id="{B57C7709-2831-47BB-8A73-5DAE7397D650}"/>
              </a:ext>
            </a:extLst>
          </p:cNvPr>
          <p:cNvSpPr>
            <a:spLocks noGrp="1"/>
          </p:cNvSpPr>
          <p:nvPr>
            <p:ph idx="1"/>
          </p:nvPr>
        </p:nvSpPr>
        <p:spPr>
          <a:xfrm>
            <a:off x="130628" y="1349829"/>
            <a:ext cx="11930744" cy="5268686"/>
          </a:xfrm>
        </p:spPr>
        <p:txBody>
          <a:bodyPr>
            <a:normAutofit fontScale="92500" lnSpcReduction="20000"/>
          </a:bodyPr>
          <a:lstStyle/>
          <a:p>
            <a:r>
              <a:rPr lang="en-US" dirty="0">
                <a:effectLst>
                  <a:outerShdw blurRad="38100" dist="38100" dir="2700000" algn="tl">
                    <a:srgbClr val="000000">
                      <a:alpha val="43137"/>
                    </a:srgbClr>
                  </a:outerShdw>
                </a:effectLst>
              </a:rPr>
              <a:t>Human cancer risk from a carcinogen like arsenic is continuous from origin (no safe lower conc.) </a:t>
            </a:r>
          </a:p>
          <a:p>
            <a:pPr lvl="1">
              <a:buFont typeface="Wingdings" panose="05000000000000000000" pitchFamily="2" charset="2"/>
              <a:buChar char="Ø"/>
            </a:pPr>
            <a:r>
              <a:rPr lang="en-US" dirty="0">
                <a:effectLst>
                  <a:outerShdw blurRad="38100" dist="38100" dir="2700000" algn="tl">
                    <a:srgbClr val="000000">
                      <a:alpha val="43137"/>
                    </a:srgbClr>
                  </a:outerShdw>
                </a:effectLst>
              </a:rPr>
              <a:t>Maximum Contaminant Level Goal (MCLG) = </a:t>
            </a:r>
            <a:r>
              <a:rPr lang="en-US" u="sng" dirty="0">
                <a:effectLst>
                  <a:outerShdw blurRad="38100" dist="38100" dir="2700000" algn="tl">
                    <a:srgbClr val="000000">
                      <a:alpha val="43137"/>
                    </a:srgbClr>
                  </a:outerShdw>
                </a:effectLst>
              </a:rPr>
              <a:t>zero</a:t>
            </a:r>
            <a:r>
              <a:rPr lang="en-US" dirty="0">
                <a:effectLst>
                  <a:outerShdw blurRad="38100" dist="38100" dir="2700000" algn="tl">
                    <a:srgbClr val="000000">
                      <a:alpha val="43137"/>
                    </a:srgbClr>
                  </a:outerShdw>
                </a:effectLst>
              </a:rPr>
              <a:t> </a:t>
            </a:r>
          </a:p>
          <a:p>
            <a:pPr lvl="1">
              <a:buFont typeface="Wingdings" panose="05000000000000000000" pitchFamily="2" charset="2"/>
              <a:buChar char="Ø"/>
            </a:pPr>
            <a:r>
              <a:rPr lang="en-US" dirty="0">
                <a:effectLst>
                  <a:outerShdw blurRad="38100" dist="38100" dir="2700000" algn="tl">
                    <a:srgbClr val="000000">
                      <a:alpha val="43137"/>
                    </a:srgbClr>
                  </a:outerShdw>
                </a:effectLst>
              </a:rPr>
              <a:t>Arsenic is </a:t>
            </a:r>
            <a:r>
              <a:rPr lang="en-US" u="sng" dirty="0">
                <a:effectLst>
                  <a:outerShdw blurRad="38100" dist="38100" dir="2700000" algn="tl">
                    <a:srgbClr val="000000">
                      <a:alpha val="43137"/>
                    </a:srgbClr>
                  </a:outerShdw>
                </a:effectLst>
              </a:rPr>
              <a:t>category A</a:t>
            </a:r>
            <a:r>
              <a:rPr lang="en-US" dirty="0">
                <a:effectLst>
                  <a:outerShdw blurRad="38100" dist="38100" dir="2700000" algn="tl">
                    <a:srgbClr val="000000">
                      <a:alpha val="43137"/>
                    </a:srgbClr>
                  </a:outerShdw>
                </a:effectLst>
              </a:rPr>
              <a:t> (known human carcinogen)</a:t>
            </a:r>
          </a:p>
          <a:p>
            <a:pPr marL="457200" lvl="1" indent="0">
              <a:buNone/>
            </a:pP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Cancer risk computed using accepted EPA equations</a:t>
            </a:r>
          </a:p>
          <a:p>
            <a:pPr marL="0" indent="0">
              <a:buNone/>
            </a:pPr>
            <a:r>
              <a:rPr lang="en-US" dirty="0">
                <a:effectLst>
                  <a:outerShdw blurRad="38100" dist="38100" dir="2700000" algn="tl">
                    <a:srgbClr val="000000">
                      <a:alpha val="43137"/>
                    </a:srgbClr>
                  </a:outerShdw>
                </a:effectLst>
              </a:rPr>
              <a:t>and risk factors, and assumptions adopted in DEQ-7:</a:t>
            </a: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marL="0" indent="0">
              <a:buNone/>
            </a:pPr>
            <a:endParaRPr lang="en-US" dirty="0">
              <a:solidFill>
                <a:srgbClr val="FF0000"/>
              </a:solidFill>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marL="0" indent="0">
              <a:buNone/>
            </a:pPr>
            <a:endParaRPr lang="en-US" dirty="0">
              <a:effectLst>
                <a:outerShdw blurRad="38100" dist="38100" dir="2700000" algn="tl">
                  <a:srgbClr val="000000">
                    <a:alpha val="43137"/>
                  </a:srgbClr>
                </a:outerShdw>
              </a:effectLst>
            </a:endParaRPr>
          </a:p>
          <a:p>
            <a:pPr marL="0" indent="0">
              <a:buNone/>
            </a:pPr>
            <a:endParaRPr lang="en-US" dirty="0"/>
          </a:p>
          <a:p>
            <a:pPr marL="0" indent="0">
              <a:buNone/>
            </a:pPr>
            <a:r>
              <a:rPr lang="en-US" dirty="0"/>
              <a:t> </a:t>
            </a:r>
          </a:p>
        </p:txBody>
      </p:sp>
      <p:pic>
        <p:nvPicPr>
          <p:cNvPr id="6" name="Picture 5">
            <a:extLst>
              <a:ext uri="{FF2B5EF4-FFF2-40B4-BE49-F238E27FC236}">
                <a16:creationId xmlns:a16="http://schemas.microsoft.com/office/drawing/2014/main" id="{DDE3DEDB-1C54-456D-AFF2-CC0A352908F9}"/>
              </a:ext>
            </a:extLst>
          </p:cNvPr>
          <p:cNvPicPr>
            <a:picLocks noChangeAspect="1"/>
          </p:cNvPicPr>
          <p:nvPr/>
        </p:nvPicPr>
        <p:blipFill>
          <a:blip r:embed="rId2"/>
          <a:stretch>
            <a:fillRect/>
          </a:stretch>
        </p:blipFill>
        <p:spPr>
          <a:xfrm>
            <a:off x="7665205" y="2149179"/>
            <a:ext cx="4396167" cy="2638616"/>
          </a:xfrm>
          <a:prstGeom prst="rect">
            <a:avLst/>
          </a:prstGeom>
        </p:spPr>
      </p:pic>
      <p:sp>
        <p:nvSpPr>
          <p:cNvPr id="7" name="TextBox 6">
            <a:extLst>
              <a:ext uri="{FF2B5EF4-FFF2-40B4-BE49-F238E27FC236}">
                <a16:creationId xmlns:a16="http://schemas.microsoft.com/office/drawing/2014/main" id="{920FACE0-2373-4050-A049-03BA6B88E369}"/>
              </a:ext>
            </a:extLst>
          </p:cNvPr>
          <p:cNvSpPr txBox="1"/>
          <p:nvPr/>
        </p:nvSpPr>
        <p:spPr>
          <a:xfrm>
            <a:off x="8126240" y="4743919"/>
            <a:ext cx="3849188" cy="1754326"/>
          </a:xfrm>
          <a:prstGeom prst="rect">
            <a:avLst/>
          </a:prstGeom>
          <a:noFill/>
        </p:spPr>
        <p:txBody>
          <a:bodyPr wrap="square" rtlCol="0">
            <a:spAutoFit/>
          </a:bodyPr>
          <a:lstStyle/>
          <a:p>
            <a:pPr algn="ctr"/>
            <a:r>
              <a:rPr lang="en-US" dirty="0">
                <a:effectLst>
                  <a:outerShdw blurRad="38100" dist="38100" dir="2700000" algn="tl">
                    <a:srgbClr val="000000">
                      <a:alpha val="43137"/>
                    </a:srgbClr>
                  </a:outerShdw>
                </a:effectLst>
              </a:rPr>
              <a:t>Arsenic </a:t>
            </a:r>
            <a:r>
              <a:rPr lang="en-US" i="1" dirty="0">
                <a:effectLst>
                  <a:outerShdw blurRad="38100" dist="38100" dir="2700000" algn="tl">
                    <a:srgbClr val="000000">
                      <a:alpha val="43137"/>
                    </a:srgbClr>
                  </a:outerShdw>
                </a:effectLst>
              </a:rPr>
              <a:t>vs.</a:t>
            </a:r>
            <a:r>
              <a:rPr lang="en-US" dirty="0">
                <a:effectLst>
                  <a:outerShdw blurRad="38100" dist="38100" dir="2700000" algn="tl">
                    <a:srgbClr val="000000">
                      <a:alpha val="43137"/>
                    </a:srgbClr>
                  </a:outerShdw>
                </a:effectLst>
              </a:rPr>
              <a:t> cancer risk based on current EPA methods and assumptions In DEQ-7</a:t>
            </a:r>
          </a:p>
          <a:p>
            <a:pPr algn="ctr"/>
            <a:endParaRPr lang="en-US" dirty="0">
              <a:effectLst>
                <a:outerShdw blurRad="38100" dist="38100" dir="2700000" algn="tl">
                  <a:srgbClr val="000000">
                    <a:alpha val="43137"/>
                  </a:srgbClr>
                </a:outerShdw>
              </a:effectLst>
            </a:endParaRPr>
          </a:p>
          <a:p>
            <a:pPr algn="ctr"/>
            <a:r>
              <a:rPr lang="en-US" dirty="0">
                <a:solidFill>
                  <a:schemeClr val="accent3">
                    <a:lumMod val="60000"/>
                    <a:lumOff val="40000"/>
                  </a:schemeClr>
                </a:solidFill>
              </a:rPr>
              <a:t>(</a:t>
            </a:r>
            <a:r>
              <a:rPr lang="en-US" b="1" dirty="0">
                <a:solidFill>
                  <a:schemeClr val="accent3">
                    <a:lumMod val="60000"/>
                    <a:lumOff val="40000"/>
                  </a:schemeClr>
                </a:solidFill>
                <a:effectLst>
                  <a:outerShdw blurRad="38100" dist="38100" dir="2700000" algn="tl">
                    <a:srgbClr val="000000">
                      <a:alpha val="43137"/>
                    </a:srgbClr>
                  </a:outerShdw>
                </a:effectLst>
              </a:rPr>
              <a:t>MCL: 10 µg/L = 7.37 X10</a:t>
            </a:r>
            <a:r>
              <a:rPr lang="en-US" b="1" baseline="30000" dirty="0">
                <a:solidFill>
                  <a:schemeClr val="accent3">
                    <a:lumMod val="60000"/>
                    <a:lumOff val="40000"/>
                  </a:schemeClr>
                </a:solidFill>
                <a:effectLst>
                  <a:outerShdw blurRad="38100" dist="38100" dir="2700000" algn="tl">
                    <a:srgbClr val="000000">
                      <a:alpha val="43137"/>
                    </a:srgbClr>
                  </a:outerShdw>
                </a:effectLst>
              </a:rPr>
              <a:t>-4</a:t>
            </a:r>
            <a:r>
              <a:rPr lang="en-US" b="1" dirty="0">
                <a:solidFill>
                  <a:schemeClr val="accent3">
                    <a:lumMod val="60000"/>
                    <a:lumOff val="40000"/>
                  </a:schemeClr>
                </a:solidFill>
                <a:effectLst>
                  <a:outerShdw blurRad="38100" dist="38100" dir="2700000" algn="tl">
                    <a:srgbClr val="000000">
                      <a:alpha val="43137"/>
                    </a:srgbClr>
                  </a:outerShdw>
                </a:effectLst>
              </a:rPr>
              <a:t> risk</a:t>
            </a:r>
            <a:r>
              <a:rPr lang="en-US" dirty="0">
                <a:solidFill>
                  <a:schemeClr val="accent3">
                    <a:lumMod val="60000"/>
                    <a:lumOff val="40000"/>
                  </a:schemeClr>
                </a:solidFill>
              </a:rPr>
              <a:t>)</a:t>
            </a:r>
          </a:p>
          <a:p>
            <a:pPr algn="ctr"/>
            <a:r>
              <a:rPr lang="en-US" dirty="0">
                <a:solidFill>
                  <a:schemeClr val="accent3">
                    <a:lumMod val="60000"/>
                    <a:lumOff val="40000"/>
                  </a:schemeClr>
                </a:solidFill>
              </a:rPr>
              <a:t>(equals &lt;1 excess case in 1000)</a:t>
            </a:r>
          </a:p>
        </p:txBody>
      </p:sp>
      <p:pic>
        <p:nvPicPr>
          <p:cNvPr id="4" name="Picture 3">
            <a:extLst>
              <a:ext uri="{FF2B5EF4-FFF2-40B4-BE49-F238E27FC236}">
                <a16:creationId xmlns:a16="http://schemas.microsoft.com/office/drawing/2014/main" id="{E916FCD0-9DDD-4C41-AF6B-7DB70FCA2ACB}"/>
              </a:ext>
            </a:extLst>
          </p:cNvPr>
          <p:cNvPicPr>
            <a:picLocks noChangeAspect="1"/>
          </p:cNvPicPr>
          <p:nvPr/>
        </p:nvPicPr>
        <p:blipFill>
          <a:blip r:embed="rId3"/>
          <a:stretch>
            <a:fillRect/>
          </a:stretch>
        </p:blipFill>
        <p:spPr>
          <a:xfrm>
            <a:off x="2577737" y="3535615"/>
            <a:ext cx="3152503" cy="3236043"/>
          </a:xfrm>
          <a:prstGeom prst="rect">
            <a:avLst/>
          </a:prstGeom>
          <a:solidFill>
            <a:schemeClr val="accent1"/>
          </a:solidFill>
        </p:spPr>
      </p:pic>
      <p:sp>
        <p:nvSpPr>
          <p:cNvPr id="5" name="TextBox 4">
            <a:extLst>
              <a:ext uri="{FF2B5EF4-FFF2-40B4-BE49-F238E27FC236}">
                <a16:creationId xmlns:a16="http://schemas.microsoft.com/office/drawing/2014/main" id="{5EAAA914-190A-43FC-90AD-C86F1CD08AD5}"/>
              </a:ext>
            </a:extLst>
          </p:cNvPr>
          <p:cNvSpPr txBox="1"/>
          <p:nvPr/>
        </p:nvSpPr>
        <p:spPr>
          <a:xfrm>
            <a:off x="6289432" y="1625959"/>
            <a:ext cx="2015295" cy="523220"/>
          </a:xfrm>
          <a:prstGeom prst="rect">
            <a:avLst/>
          </a:prstGeom>
          <a:noFill/>
        </p:spPr>
        <p:txBody>
          <a:bodyPr wrap="none" rtlCol="0">
            <a:spAutoFit/>
          </a:bodyPr>
          <a:lstStyle/>
          <a:p>
            <a:pPr algn="ctr"/>
            <a:r>
              <a:rPr lang="en-US" sz="1400" dirty="0">
                <a:solidFill>
                  <a:srgbClr val="FFC000"/>
                </a:solidFill>
                <a:effectLst>
                  <a:outerShdw blurRad="38100" dist="38100" dir="2700000" algn="tl">
                    <a:srgbClr val="000000">
                      <a:alpha val="43137"/>
                    </a:srgbClr>
                  </a:outerShdw>
                </a:effectLst>
              </a:rPr>
              <a:t>EPA Health Advisory, </a:t>
            </a:r>
          </a:p>
          <a:p>
            <a:pPr algn="ctr"/>
            <a:r>
              <a:rPr lang="en-US" sz="1400" dirty="0">
                <a:solidFill>
                  <a:srgbClr val="FFC000"/>
                </a:solidFill>
                <a:effectLst>
                  <a:outerShdw blurRad="38100" dist="38100" dir="2700000" algn="tl">
                    <a:srgbClr val="000000">
                      <a:alpha val="43137"/>
                    </a:srgbClr>
                  </a:outerShdw>
                </a:effectLst>
              </a:rPr>
              <a:t>2018</a:t>
            </a:r>
          </a:p>
        </p:txBody>
      </p:sp>
    </p:spTree>
    <p:extLst>
      <p:ext uri="{BB962C8B-B14F-4D97-AF65-F5344CB8AC3E}">
        <p14:creationId xmlns:p14="http://schemas.microsoft.com/office/powerpoint/2010/main" val="205597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15BEB-CB8C-455B-B011-1075885CCBE1}"/>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Methods</a:t>
            </a:r>
          </a:p>
        </p:txBody>
      </p:sp>
      <p:sp>
        <p:nvSpPr>
          <p:cNvPr id="3" name="Content Placeholder 2">
            <a:extLst>
              <a:ext uri="{FF2B5EF4-FFF2-40B4-BE49-F238E27FC236}">
                <a16:creationId xmlns:a16="http://schemas.microsoft.com/office/drawing/2014/main" id="{DDDA519C-29D2-47E6-A787-A79A1699072C}"/>
              </a:ext>
            </a:extLst>
          </p:cNvPr>
          <p:cNvSpPr>
            <a:spLocks noGrp="1"/>
          </p:cNvSpPr>
          <p:nvPr>
            <p:ph idx="1"/>
          </p:nvPr>
        </p:nvSpPr>
        <p:spPr>
          <a:xfrm>
            <a:off x="91672" y="1466501"/>
            <a:ext cx="11965577" cy="5391499"/>
          </a:xfrm>
        </p:spPr>
        <p:txBody>
          <a:bodyPr>
            <a:normAutofit/>
          </a:bodyPr>
          <a:lstStyle/>
          <a:p>
            <a:r>
              <a:rPr lang="en-US" dirty="0"/>
              <a:t>1</a:t>
            </a:r>
            <a:r>
              <a:rPr lang="en-US" dirty="0">
                <a:effectLst>
                  <a:outerShdw blurRad="38100" dist="38100" dir="2700000" algn="tl">
                    <a:srgbClr val="000000">
                      <a:alpha val="43137"/>
                    </a:srgbClr>
                  </a:outerShdw>
                </a:effectLst>
              </a:rPr>
              <a:t>. To meet 75-5-222, I asked “In each segment, does the </a:t>
            </a:r>
          </a:p>
          <a:p>
            <a:pPr marL="0" indent="0">
              <a:buNone/>
            </a:pPr>
            <a:r>
              <a:rPr lang="en-US" dirty="0">
                <a:effectLst>
                  <a:outerShdw blurRad="38100" dist="38100" dir="2700000" algn="tl">
                    <a:srgbClr val="000000">
                      <a:alpha val="43137"/>
                    </a:srgbClr>
                  </a:outerShdw>
                </a:effectLst>
              </a:rPr>
              <a:t>annual median ever occur during high flow?”</a:t>
            </a:r>
          </a:p>
          <a:p>
            <a:pPr lvl="1"/>
            <a:r>
              <a:rPr lang="en-US" dirty="0">
                <a:effectLst>
                  <a:outerShdw blurRad="38100" dist="38100" dir="2700000" algn="tl">
                    <a:srgbClr val="000000">
                      <a:alpha val="43137"/>
                    </a:srgbClr>
                  </a:outerShdw>
                </a:effectLst>
              </a:rPr>
              <a:t>Yes. Each annual median is within its corresponding nonanthropogenic high-flow conc. range </a:t>
            </a:r>
          </a:p>
          <a:p>
            <a:pPr lvl="2"/>
            <a:r>
              <a:rPr lang="en-US" dirty="0">
                <a:effectLst>
                  <a:outerShdw blurRad="38100" dist="38100" dir="2700000" algn="tl">
                    <a:srgbClr val="000000">
                      <a:alpha val="43137"/>
                    </a:srgbClr>
                  </a:outerShdw>
                </a:effectLst>
              </a:rPr>
              <a:t>Annual medians are within the “nonanthropogenic condition”</a:t>
            </a:r>
          </a:p>
          <a:p>
            <a:pPr lvl="2"/>
            <a:r>
              <a:rPr lang="en-US" dirty="0">
                <a:effectLst>
                  <a:outerShdw blurRad="38100" dist="38100" dir="2700000" algn="tl">
                    <a:srgbClr val="000000">
                      <a:alpha val="43137"/>
                    </a:srgbClr>
                  </a:outerShdw>
                </a:effectLst>
              </a:rPr>
              <a:t>Segment 4 example: </a:t>
            </a:r>
            <a:r>
              <a:rPr lang="en-US" b="1" dirty="0">
                <a:solidFill>
                  <a:srgbClr val="FFC000"/>
                </a:solidFill>
                <a:effectLst>
                  <a:outerShdw blurRad="38100" dist="38100" dir="2700000" algn="tl">
                    <a:srgbClr val="000000">
                      <a:alpha val="43137"/>
                    </a:srgbClr>
                  </a:outerShdw>
                </a:effectLst>
              </a:rPr>
              <a:t>Annual median = 13.0 µg/L, High </a:t>
            </a:r>
            <a:r>
              <a:rPr lang="en-US" b="1" dirty="0" err="1">
                <a:solidFill>
                  <a:srgbClr val="FFC000"/>
                </a:solidFill>
                <a:effectLst>
                  <a:outerShdw blurRad="38100" dist="38100" dir="2700000" algn="tl">
                    <a:srgbClr val="000000">
                      <a:alpha val="43137"/>
                    </a:srgbClr>
                  </a:outerShdw>
                </a:effectLst>
              </a:rPr>
              <a:t>Flow</a:t>
            </a:r>
            <a:r>
              <a:rPr lang="en-US" b="1" baseline="-25000" dirty="0" err="1">
                <a:solidFill>
                  <a:srgbClr val="FFC000"/>
                </a:solidFill>
                <a:effectLst>
                  <a:outerShdw blurRad="38100" dist="38100" dir="2700000" algn="tl">
                    <a:srgbClr val="000000">
                      <a:alpha val="43137"/>
                    </a:srgbClr>
                  </a:outerShdw>
                </a:effectLst>
              </a:rPr>
              <a:t>MAX</a:t>
            </a:r>
            <a:r>
              <a:rPr lang="en-US" b="1" dirty="0">
                <a:solidFill>
                  <a:srgbClr val="FFC000"/>
                </a:solidFill>
                <a:effectLst>
                  <a:outerShdw blurRad="38100" dist="38100" dir="2700000" algn="tl">
                    <a:srgbClr val="000000">
                      <a:alpha val="43137"/>
                    </a:srgbClr>
                  </a:outerShdw>
                </a:effectLst>
              </a:rPr>
              <a:t> = 13.7 µg/L</a:t>
            </a:r>
          </a:p>
          <a:p>
            <a:pPr lvl="2"/>
            <a:endParaRPr lang="en-US" b="1" dirty="0">
              <a:solidFill>
                <a:srgbClr val="FFC000"/>
              </a:solidFill>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2. Computed new concentrations for each expression of the nonanthropogenic standards: </a:t>
            </a:r>
            <a:r>
              <a:rPr lang="en-US" b="1" dirty="0">
                <a:solidFill>
                  <a:srgbClr val="FFC000"/>
                </a:solidFill>
                <a:effectLst>
                  <a:outerShdw blurRad="38100" dist="38100" dir="2700000" algn="tl">
                    <a:srgbClr val="000000">
                      <a:alpha val="43137"/>
                    </a:srgbClr>
                  </a:outerShdw>
                </a:effectLst>
              </a:rPr>
              <a:t>A</a:t>
            </a:r>
            <a:r>
              <a:rPr lang="en-US" dirty="0">
                <a:solidFill>
                  <a:srgbClr val="FFC000"/>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River + discharge @ two seasonal standards, </a:t>
            </a:r>
            <a:r>
              <a:rPr lang="en-US" b="1" dirty="0">
                <a:solidFill>
                  <a:srgbClr val="FFC000"/>
                </a:solidFill>
                <a:effectLst>
                  <a:outerShdw blurRad="38100" dist="38100" dir="2700000" algn="tl">
                    <a:srgbClr val="000000">
                      <a:alpha val="43137"/>
                    </a:srgbClr>
                  </a:outerShdw>
                </a:effectLst>
              </a:rPr>
              <a:t>B</a:t>
            </a:r>
            <a:r>
              <a:rPr lang="en-US" dirty="0">
                <a:solidFill>
                  <a:srgbClr val="FFC000"/>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River + discharge @ one annual standard</a:t>
            </a:r>
          </a:p>
          <a:p>
            <a:pPr lvl="1"/>
            <a:r>
              <a:rPr lang="en-US" dirty="0">
                <a:effectLst>
                  <a:outerShdw blurRad="38100" dist="38100" dir="2700000" algn="tl">
                    <a:srgbClr val="000000">
                      <a:alpha val="43137"/>
                    </a:srgbClr>
                  </a:outerShdw>
                </a:effectLst>
              </a:rPr>
              <a:t>Long-term river flows computed as harmonic means (EPA, 1991)</a:t>
            </a:r>
          </a:p>
          <a:p>
            <a:endParaRPr lang="en-US" dirty="0"/>
          </a:p>
          <a:p>
            <a:endParaRPr lang="en-US" dirty="0"/>
          </a:p>
          <a:p>
            <a:r>
              <a:rPr lang="en-US" dirty="0">
                <a:effectLst>
                  <a:outerShdw blurRad="38100" dist="38100" dir="2700000" algn="tl">
                    <a:srgbClr val="000000">
                      <a:alpha val="43137"/>
                    </a:srgbClr>
                  </a:outerShdw>
                </a:effectLst>
              </a:rPr>
              <a:t>3. Calculated total cancer risk associated with river concentrations resulting from bullet 2 </a:t>
            </a:r>
          </a:p>
        </p:txBody>
      </p:sp>
      <p:sp>
        <p:nvSpPr>
          <p:cNvPr id="4" name="TextBox 3">
            <a:extLst>
              <a:ext uri="{FF2B5EF4-FFF2-40B4-BE49-F238E27FC236}">
                <a16:creationId xmlns:a16="http://schemas.microsoft.com/office/drawing/2014/main" id="{9A6FE91D-2A03-4D75-9598-E74F6C5829A8}"/>
              </a:ext>
            </a:extLst>
          </p:cNvPr>
          <p:cNvSpPr txBox="1"/>
          <p:nvPr/>
        </p:nvSpPr>
        <p:spPr>
          <a:xfrm>
            <a:off x="3675305" y="5160611"/>
            <a:ext cx="4841390" cy="461665"/>
          </a:xfrm>
          <a:prstGeom prst="rect">
            <a:avLst/>
          </a:prstGeom>
          <a:noFill/>
        </p:spPr>
        <p:txBody>
          <a:bodyPr wrap="none" rtlCol="0">
            <a:spAutoFit/>
          </a:bodyPr>
          <a:lstStyle/>
          <a:p>
            <a:r>
              <a:rPr lang="en-US" sz="2400" dirty="0" err="1">
                <a:solidFill>
                  <a:srgbClr val="FFC000"/>
                </a:solidFill>
                <a:effectLst>
                  <a:outerShdw blurRad="38100" dist="38100" dir="2700000" algn="tl">
                    <a:srgbClr val="000000">
                      <a:alpha val="43137"/>
                    </a:srgbClr>
                  </a:outerShdw>
                </a:effectLst>
              </a:rPr>
              <a:t>C</a:t>
            </a:r>
            <a:r>
              <a:rPr lang="en-US" sz="2400" baseline="-25000" dirty="0" err="1">
                <a:solidFill>
                  <a:srgbClr val="FFC000"/>
                </a:solidFill>
                <a:effectLst>
                  <a:outerShdw blurRad="38100" dist="38100" dir="2700000" algn="tl">
                    <a:srgbClr val="000000">
                      <a:alpha val="43137"/>
                    </a:srgbClr>
                  </a:outerShdw>
                </a:effectLst>
              </a:rPr>
              <a:t>new</a:t>
            </a:r>
            <a:r>
              <a:rPr lang="en-US" sz="2400" dirty="0">
                <a:solidFill>
                  <a:srgbClr val="FFC000"/>
                </a:solidFill>
                <a:effectLst>
                  <a:outerShdw blurRad="38100" dist="38100" dir="2700000" algn="tl">
                    <a:srgbClr val="000000">
                      <a:alpha val="43137"/>
                    </a:srgbClr>
                  </a:outerShdw>
                </a:effectLst>
              </a:rPr>
              <a:t> = [(C</a:t>
            </a:r>
            <a:r>
              <a:rPr lang="en-US" sz="2400" baseline="-25000" dirty="0">
                <a:solidFill>
                  <a:srgbClr val="FFC000"/>
                </a:solidFill>
                <a:effectLst>
                  <a:outerShdw blurRad="38100" dist="38100" dir="2700000" algn="tl">
                    <a:srgbClr val="000000">
                      <a:alpha val="43137"/>
                    </a:srgbClr>
                  </a:outerShdw>
                </a:effectLst>
              </a:rPr>
              <a:t>1</a:t>
            </a:r>
            <a:r>
              <a:rPr lang="en-US" sz="2400" dirty="0">
                <a:solidFill>
                  <a:srgbClr val="FFC000"/>
                </a:solidFill>
                <a:effectLst>
                  <a:outerShdw blurRad="38100" dist="38100" dir="2700000" algn="tl">
                    <a:srgbClr val="000000">
                      <a:alpha val="43137"/>
                    </a:srgbClr>
                  </a:outerShdw>
                </a:effectLst>
              </a:rPr>
              <a:t>V</a:t>
            </a:r>
            <a:r>
              <a:rPr lang="en-US" sz="2400" baseline="-25000" dirty="0">
                <a:solidFill>
                  <a:srgbClr val="FFC000"/>
                </a:solidFill>
                <a:effectLst>
                  <a:outerShdw blurRad="38100" dist="38100" dir="2700000" algn="tl">
                    <a:srgbClr val="000000">
                      <a:alpha val="43137"/>
                    </a:srgbClr>
                  </a:outerShdw>
                </a:effectLst>
              </a:rPr>
              <a:t>1</a:t>
            </a:r>
            <a:r>
              <a:rPr lang="en-US" sz="2400" dirty="0">
                <a:solidFill>
                  <a:srgbClr val="FFC000"/>
                </a:solidFill>
                <a:effectLst>
                  <a:outerShdw blurRad="38100" dist="38100" dir="2700000" algn="tl">
                    <a:srgbClr val="000000">
                      <a:alpha val="43137"/>
                    </a:srgbClr>
                  </a:outerShdw>
                </a:effectLst>
              </a:rPr>
              <a:t>) + (C</a:t>
            </a:r>
            <a:r>
              <a:rPr lang="en-US" sz="2400" baseline="-25000" dirty="0">
                <a:solidFill>
                  <a:srgbClr val="FFC000"/>
                </a:solidFill>
                <a:effectLst>
                  <a:outerShdw blurRad="38100" dist="38100" dir="2700000" algn="tl">
                    <a:srgbClr val="000000">
                      <a:alpha val="43137"/>
                    </a:srgbClr>
                  </a:outerShdw>
                </a:effectLst>
              </a:rPr>
              <a:t>2</a:t>
            </a:r>
            <a:r>
              <a:rPr lang="en-US" sz="2400" dirty="0">
                <a:solidFill>
                  <a:srgbClr val="FFC000"/>
                </a:solidFill>
                <a:effectLst>
                  <a:outerShdw blurRad="38100" dist="38100" dir="2700000" algn="tl">
                    <a:srgbClr val="000000">
                      <a:alpha val="43137"/>
                    </a:srgbClr>
                  </a:outerShdw>
                </a:effectLst>
              </a:rPr>
              <a:t>V</a:t>
            </a:r>
            <a:r>
              <a:rPr lang="en-US" sz="2400" baseline="-25000" dirty="0">
                <a:solidFill>
                  <a:srgbClr val="FFC000"/>
                </a:solidFill>
                <a:effectLst>
                  <a:outerShdw blurRad="38100" dist="38100" dir="2700000" algn="tl">
                    <a:srgbClr val="000000">
                      <a:alpha val="43137"/>
                    </a:srgbClr>
                  </a:outerShdw>
                </a:effectLst>
              </a:rPr>
              <a:t>2</a:t>
            </a:r>
            <a:r>
              <a:rPr lang="en-US" sz="2400" dirty="0">
                <a:solidFill>
                  <a:srgbClr val="FFC000"/>
                </a:solidFill>
                <a:effectLst>
                  <a:outerShdw blurRad="38100" dist="38100" dir="2700000" algn="tl">
                    <a:srgbClr val="000000">
                      <a:alpha val="43137"/>
                    </a:srgbClr>
                  </a:outerShdw>
                </a:effectLst>
              </a:rPr>
              <a:t>)]÷(V</a:t>
            </a:r>
            <a:r>
              <a:rPr lang="en-US" sz="2400" baseline="-25000" dirty="0">
                <a:solidFill>
                  <a:srgbClr val="FFC000"/>
                </a:solidFill>
                <a:effectLst>
                  <a:outerShdw blurRad="38100" dist="38100" dir="2700000" algn="tl">
                    <a:srgbClr val="000000">
                      <a:alpha val="43137"/>
                    </a:srgbClr>
                  </a:outerShdw>
                </a:effectLst>
              </a:rPr>
              <a:t>1</a:t>
            </a:r>
            <a:r>
              <a:rPr lang="en-US" sz="2400" dirty="0">
                <a:solidFill>
                  <a:srgbClr val="FFC000"/>
                </a:solidFill>
                <a:effectLst>
                  <a:outerShdw blurRad="38100" dist="38100" dir="2700000" algn="tl">
                    <a:srgbClr val="000000">
                      <a:alpha val="43137"/>
                    </a:srgbClr>
                  </a:outerShdw>
                </a:effectLst>
              </a:rPr>
              <a:t>+V</a:t>
            </a:r>
            <a:r>
              <a:rPr lang="en-US" sz="2400" baseline="-25000" dirty="0">
                <a:solidFill>
                  <a:srgbClr val="FFC000"/>
                </a:solidFill>
                <a:effectLst>
                  <a:outerShdw blurRad="38100" dist="38100" dir="2700000" algn="tl">
                    <a:srgbClr val="000000">
                      <a:alpha val="43137"/>
                    </a:srgbClr>
                  </a:outerShdw>
                </a:effectLst>
              </a:rPr>
              <a:t>2</a:t>
            </a:r>
            <a:r>
              <a:rPr lang="en-US" sz="2400" dirty="0">
                <a:solidFill>
                  <a:srgbClr val="FFC000"/>
                </a:solidFill>
                <a:effectLst>
                  <a:outerShdw blurRad="38100" dist="38100" dir="2700000" algn="tl">
                    <a:srgbClr val="000000">
                      <a:alpha val="43137"/>
                    </a:srgbClr>
                  </a:outerShdw>
                </a:effectLst>
              </a:rPr>
              <a:t>)</a:t>
            </a:r>
          </a:p>
        </p:txBody>
      </p:sp>
      <p:sp>
        <p:nvSpPr>
          <p:cNvPr id="5" name="TextBox 4">
            <a:extLst>
              <a:ext uri="{FF2B5EF4-FFF2-40B4-BE49-F238E27FC236}">
                <a16:creationId xmlns:a16="http://schemas.microsoft.com/office/drawing/2014/main" id="{68F9306F-BBF9-48AD-AD36-CC0180DE03FA}"/>
              </a:ext>
            </a:extLst>
          </p:cNvPr>
          <p:cNvSpPr txBox="1"/>
          <p:nvPr/>
        </p:nvSpPr>
        <p:spPr>
          <a:xfrm>
            <a:off x="4943280" y="4914985"/>
            <a:ext cx="2305439" cy="369332"/>
          </a:xfrm>
          <a:prstGeom prst="rect">
            <a:avLst/>
          </a:prstGeom>
          <a:noFill/>
        </p:spPr>
        <p:txBody>
          <a:bodyPr wrap="none" rtlCol="0">
            <a:spAutoFit/>
          </a:bodyPr>
          <a:lstStyle/>
          <a:p>
            <a:r>
              <a:rPr lang="en-US" b="1" i="1" dirty="0">
                <a:effectLst>
                  <a:outerShdw blurRad="38100" dist="38100" dir="2700000" algn="tl">
                    <a:srgbClr val="000000">
                      <a:alpha val="43137"/>
                    </a:srgbClr>
                  </a:outerShdw>
                </a:effectLst>
              </a:rPr>
              <a:t>River       Discharge</a:t>
            </a:r>
          </a:p>
        </p:txBody>
      </p:sp>
      <p:pic>
        <p:nvPicPr>
          <p:cNvPr id="7" name="Picture 6">
            <a:extLst>
              <a:ext uri="{FF2B5EF4-FFF2-40B4-BE49-F238E27FC236}">
                <a16:creationId xmlns:a16="http://schemas.microsoft.com/office/drawing/2014/main" id="{086C06A8-CC6F-4AD5-953D-D16CF9C708EA}"/>
              </a:ext>
            </a:extLst>
          </p:cNvPr>
          <p:cNvPicPr>
            <a:picLocks noChangeAspect="1"/>
          </p:cNvPicPr>
          <p:nvPr/>
        </p:nvPicPr>
        <p:blipFill>
          <a:blip r:embed="rId2"/>
          <a:stretch>
            <a:fillRect/>
          </a:stretch>
        </p:blipFill>
        <p:spPr>
          <a:xfrm>
            <a:off x="7631829" y="-1"/>
            <a:ext cx="4560171" cy="2264229"/>
          </a:xfrm>
          <a:prstGeom prst="rect">
            <a:avLst/>
          </a:prstGeom>
        </p:spPr>
      </p:pic>
      <p:sp>
        <p:nvSpPr>
          <p:cNvPr id="6" name="Rectangle 5">
            <a:extLst>
              <a:ext uri="{FF2B5EF4-FFF2-40B4-BE49-F238E27FC236}">
                <a16:creationId xmlns:a16="http://schemas.microsoft.com/office/drawing/2014/main" id="{BD809783-5087-40EC-9A75-823100F49F17}"/>
              </a:ext>
            </a:extLst>
          </p:cNvPr>
          <p:cNvSpPr/>
          <p:nvPr/>
        </p:nvSpPr>
        <p:spPr>
          <a:xfrm>
            <a:off x="9483634" y="1853248"/>
            <a:ext cx="905692" cy="292575"/>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959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B640355BDC8F4A9ECF52094D9203C7" ma:contentTypeVersion="7" ma:contentTypeDescription="Create a new document." ma:contentTypeScope="" ma:versionID="1d17a52750deefadf8f91e92fe68b49b">
  <xsd:schema xmlns:xsd="http://www.w3.org/2001/XMLSchema" xmlns:xs="http://www.w3.org/2001/XMLSchema" xmlns:p="http://schemas.microsoft.com/office/2006/metadata/properties" xmlns:ns2="a44f5f1d-3d4e-4219-a78c-485ff2d1e254" targetNamespace="http://schemas.microsoft.com/office/2006/metadata/properties" ma:root="true" ma:fieldsID="c567c0c890430e12e99aeaba16934ea2" ns2:_="">
    <xsd:import namespace="a44f5f1d-3d4e-4219-a78c-485ff2d1e2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4f5f1d-3d4e-4219-a78c-485ff2d1e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1C6D0C-7B7D-439F-ACC5-799E703225B7}">
  <ds:schemaRefs>
    <ds:schemaRef ds:uri="http://schemas.microsoft.com/sharepoint/v3/contenttype/forms"/>
  </ds:schemaRefs>
</ds:datastoreItem>
</file>

<file path=customXml/itemProps2.xml><?xml version="1.0" encoding="utf-8"?>
<ds:datastoreItem xmlns:ds="http://schemas.openxmlformats.org/officeDocument/2006/customXml" ds:itemID="{6A97FDD4-7FEB-4D13-BE3E-4B432854391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D2DFCBB-A525-4441-9F5D-71597D843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4f5f1d-3d4e-4219-a78c-485ff2d1e2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1474</TotalTime>
  <Words>1231</Words>
  <Application>Microsoft Office PowerPoint</Application>
  <PresentationFormat>Widescreen</PresentationFormat>
  <Paragraphs>163</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Wingdings</vt:lpstr>
      <vt:lpstr>Wingdings 3</vt:lpstr>
      <vt:lpstr>Ion</vt:lpstr>
      <vt:lpstr>Establishing Nonanthropogenic Arsenic Standards for the Yellowstone River that Best Protect Human Health</vt:lpstr>
      <vt:lpstr>PowerPoint Presentation</vt:lpstr>
      <vt:lpstr>Background</vt:lpstr>
      <vt:lpstr>State Statutes Involved</vt:lpstr>
      <vt:lpstr>An Objective Way to Assess the Best Expression of the Standards</vt:lpstr>
      <vt:lpstr>Since the November 2019 WPCAC Meeting</vt:lpstr>
      <vt:lpstr>Arsenic in Billings finished drinking water varies with      river arsenic concentration</vt:lpstr>
      <vt:lpstr>Other Principles and Assumptions</vt:lpstr>
      <vt:lpstr>Methods</vt:lpstr>
      <vt:lpstr>Summary of Findings</vt:lpstr>
      <vt:lpstr>Why do the Annual Standards Better Reduce Cancer Risk?</vt:lpstr>
      <vt:lpstr>In Segment 1, cancer risk from the nonanthropogenic standards goes down incrementally as the standards are set to longer and longer timescales (monthly to seasonal, seasonal to annual)</vt:lpstr>
      <vt:lpstr>Other Findings</vt:lpstr>
      <vt:lpstr>Conclusions</vt:lpstr>
      <vt:lpstr>Conclusions</vt:lpstr>
      <vt:lpstr>Future Monitoring and Assessment of Yellowstone River Arsenic</vt:lpstr>
      <vt:lpstr>Recommended Standards</vt:lpstr>
      <vt:lpstr>Discussion,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Establishing Nonanthropogenic Arsenic Standards for the Yellowstone River that Best Protect Human Health</dc:title>
  <dc:creator>Suplee, Michael</dc:creator>
  <cp:lastModifiedBy>Darryl Barton</cp:lastModifiedBy>
  <cp:revision>392</cp:revision>
  <dcterms:created xsi:type="dcterms:W3CDTF">2019-11-28T00:15:17Z</dcterms:created>
  <dcterms:modified xsi:type="dcterms:W3CDTF">2020-04-13T21:12:47Z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0x010100B0B640355BDC8F4A9ECF52094D9203C7</vt:lpwstr>
  </property>
</Properties>
</file>